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8" r:id="rId2"/>
  </p:sldMasterIdLst>
  <p:notesMasterIdLst>
    <p:notesMasterId r:id="rId108"/>
  </p:notesMasterIdLst>
  <p:sldIdLst>
    <p:sldId id="41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Lst>
  <p:sldSz cx="16256000" cy="9144000"/>
  <p:notesSz cx="6858000" cy="9144000"/>
  <p:embeddedFontLst>
    <p:embeddedFont>
      <p:font typeface="Calibri" panose="020F0502020204030204" pitchFamily="34" charset="0"/>
      <p:regular r:id="rId109"/>
      <p:bold r:id="rId110"/>
      <p:italic r:id="rId111"/>
      <p:boldItalic r:id="rId112"/>
    </p:embeddedFont>
    <p:embeddedFont>
      <p:font typeface="Cambria Math" panose="02040503050406030204" pitchFamily="18" charset="0"/>
      <p:regular r:id="rId113"/>
    </p:embeddedFont>
    <p:embeddedFont>
      <p:font typeface="Open Sans" panose="020B0604020202020204" charset="0"/>
      <p:regular r:id="rId114"/>
      <p:bold r:id="rId115"/>
      <p:italic r:id="rId116"/>
      <p:boldItalic r:id="rId117"/>
    </p:embeddedFont>
    <p:embeddedFont>
      <p:font typeface="Open Sans ExtraBold" panose="020B0604020202020204" charset="0"/>
      <p:bold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LRTdfM30OrOdtn06B8B+XA==" hashData="SYHFGLc8eKvCPgXvwhxsm/PW5jU="/>
  <p:extLst>
    <p:ext uri="{EFAFB233-063F-42B5-8137-9DF3F51BA10A}">
      <p15:sldGuideLst xmlns:p15="http://schemas.microsoft.com/office/powerpoint/2012/main">
        <p15:guide id="1" orient="horz" pos="998">
          <p15:clr>
            <a:srgbClr val="A4A3A4"/>
          </p15:clr>
        </p15:guide>
        <p15:guide id="2" pos="51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0" roundtripDataSignature="AMtx7miIe0cy5nWAeXbr4SAcgrHI3z3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42" y="60"/>
      </p:cViewPr>
      <p:guideLst>
        <p:guide orient="horz" pos="998"/>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9.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4.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customschemas.google.com/relationships/presentationmetadata" Target="meta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59805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34" name="Google Shape;334;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6" name="Google Shape;2096;p2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7" name="Google Shape;2097;p2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101</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2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9" name="Google Shape;2109;p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p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9" name="Google Shape;2119;p2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0" name="Google Shape;2120;p2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103</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p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2" name="Google Shape;2132;p2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3" name="Google Shape;2133;p2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104</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p2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9" name="Google Shape;2139;p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61" name="Google Shape;361;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85" name="Google Shape;385;p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96" name="Google Shape;396;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10" name="Google Shape;410;p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58" name="Google Shape;458;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68" name="Google Shape;4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82" name="Google Shape;48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97" name="Google Shape;497;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09" name="Google Shape;509;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2" name="Google Shape;192;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20" name="Google Shape;520;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29" name="Google Shape;52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43" name="Google Shape;54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59" name="Google Shape;5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76" name="Google Shape;5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87" name="Google Shape;587;p1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01" name="Google Shape;601;p1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1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25" name="Google Shape;625;p1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1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43" name="Google Shape;643;p1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p1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87" name="Google Shape;687;p1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p1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17" name="Google Shape;717;p1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6" name="Google Shape;726;p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27" name="Google Shape;727;p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p1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84" name="Google Shape;784;p1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5" name="Google Shape;795;p1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96" name="Google Shape;796;p1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1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53" name="Google Shape;853;p1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4" name="Google Shape;864;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0" name="Google Shape;870;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1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76" name="Google Shape;876;p1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1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01" name="Google Shape;901;p1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1" name="Google Shape;211;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1" name="Google Shape;921;p1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22" name="Google Shape;922;p19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1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34" name="Google Shape;934;p1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2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50" name="Google Shape;950;p2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2" name="Google Shape;962;p2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63" name="Google Shape;963;p2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2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3" name="Google Shape;973;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2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79" name="Google Shape;979;p2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1" name="Google Shape;991;p2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92" name="Google Shape;992;p2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4" name="Google Shape;1004;p2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05" name="Google Shape;1005;p2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2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23" name="Google Shape;1023;p2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2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36" name="Google Shape;1036;p2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20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56" name="Google Shape;1056;p20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9" name="Google Shape;1069;p2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70" name="Google Shape;1070;p2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p2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80" name="Google Shape;1080;p2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1" name="Google Shape;1091;p2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92" name="Google Shape;1092;p2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0" name="Google Shape;1120;p2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21" name="Google Shape;1121;p2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p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0" name="Google Shape;1150;p2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51" name="Google Shape;1151;p2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5" name="Google Shape;1165;p2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66" name="Google Shape;1166;p2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2" name="Google Shape;1182;p2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83" name="Google Shape;1183;p2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p2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2" name="Google Shape;1212;p2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4" name="Google Shape;254;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1" name="Google Shape;1241;p2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42" name="Google Shape;1242;p2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3" name="Google Shape;1273;p2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74" name="Google Shape;1274;p2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p2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18" name="Google Shape;1318;p2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2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62" name="Google Shape;1362;p2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2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2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80" name="Google Shape;1380;p2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p2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96" name="Google Shape;1396;p2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1" name="Google Shape;1411;p2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12" name="Google Shape;1412;p2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6" name="Google Shape;1426;p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27" name="Google Shape;1427;p2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p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3" name="Google Shape;1443;p2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44" name="Google Shape;1444;p2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p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6" name="Google Shape;1476;p2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77" name="Google Shape;1477;p2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4" name="Google Shape;264;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8" name="Google Shape;1488;p2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89" name="Google Shape;1489;p2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8" name="Google Shape;1508;p2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09" name="Google Shape;1509;p2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p2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37" name="Google Shape;1537;p2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2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4" name="Google Shape;1564;p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2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70" name="Google Shape;1570;p2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p2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83" name="Google Shape;1583;p2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p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0" name="Google Shape;1600;p2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01" name="Google Shape;1601;p2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77</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p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3" name="Google Shape;1623;p2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24" name="Google Shape;1624;p2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78</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9" name="Google Shape;1639;p2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40" name="Google Shape;1640;p2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79</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9" name="Google Shape;1659;p2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60" name="Google Shape;1660;p2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6" name="Google Shape;276;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p2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9" name="Google Shape;1679;p2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80" name="Google Shape;1680;p2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81</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p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8" name="Google Shape;1708;p2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09" name="Google Shape;1709;p2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82</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8" name="Google Shape;1738;p2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39" name="Google Shape;1739;p2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83</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1" name="Google Shape;1771;p2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72" name="Google Shape;1772;p2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84</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p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1" name="Google Shape;1801;p2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02" name="Google Shape;1802;p2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1" name="Google Shape;1831;p2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32" name="Google Shape;1832;p2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86</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1" name="Google Shape;1861;p2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62" name="Google Shape;1862;p2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87</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3" name="Google Shape;1883;p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84" name="Google Shape;1884;p2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88</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p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3" name="Google Shape;1913;p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14" name="Google Shape;1914;p2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3" name="Google Shape;1943;p2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44" name="Google Shape;1944;p2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15" name="Google Shape;315;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p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3" name="Google Shape;1973;p2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74" name="Google Shape;1974;p2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91</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8" name="Google Shape;1988;p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89" name="Google Shape;1989;p2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92</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p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5" name="Google Shape;2005;p2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06" name="Google Shape;2006;p2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93</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p2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3" name="Google Shape;2023;p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6" name="Google Shape;20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p2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0" name="Google Shape;2040;p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0" name="Google Shape;2050;p2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1" name="Google Shape;2051;p2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97</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2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3" name="Google Shape;2063;p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3" name="Google Shape;207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4" name="Google Shape;207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99</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p2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6" name="Google Shape;2086;p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26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2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261"/>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264"/>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26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26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9" name="Google Shape;99;p26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26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101"/>
        <p:cNvGrpSpPr/>
        <p:nvPr/>
      </p:nvGrpSpPr>
      <p:grpSpPr>
        <a:xfrm>
          <a:off x="0" y="0"/>
          <a:ext cx="0" cy="0"/>
          <a:chOff x="0" y="0"/>
          <a:chExt cx="0" cy="0"/>
        </a:xfrm>
      </p:grpSpPr>
      <p:pic>
        <p:nvPicPr>
          <p:cNvPr id="102" name="Google Shape;102;p2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3" name="Google Shape;10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4" name="Google Shape;104;p2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5" name="Google Shape;105;p2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06" name="Google Shape;106;p2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7" name="Google Shape;107;p2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08" name="Google Shape;108;p2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09" name="Google Shape;109;p2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0" name="Google Shape;110;p2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3" name="Google Shape;113;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4" name="Google Shape;114;p2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2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6" name="Google Shape;116;p2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7" name="Google Shape;117;p2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8" name="Google Shape;118;p2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19" name="Google Shape;119;p2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20" name="Google Shape;120;p2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p2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22" name="Google Shape;122;p2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23" name="Google Shape;123;p2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4" name="Google Shape;124;p2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25"/>
        <p:cNvGrpSpPr/>
        <p:nvPr/>
      </p:nvGrpSpPr>
      <p:grpSpPr>
        <a:xfrm>
          <a:off x="0" y="0"/>
          <a:ext cx="0" cy="0"/>
          <a:chOff x="0" y="0"/>
          <a:chExt cx="0" cy="0"/>
        </a:xfrm>
      </p:grpSpPr>
      <p:pic>
        <p:nvPicPr>
          <p:cNvPr id="126" name="Google Shape;126;p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27" name="Google Shape;127;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28" name="Google Shape;128;p2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9" name="Google Shape;129;p2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0" name="Google Shape;130;p2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1" name="Google Shape;131;p2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2" name="Google Shape;132;p2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3" name="Google Shape;133;p2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34" name="Google Shape;134;p2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35" name="Google Shape;135;p2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6" name="Google Shape;136;p2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2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8" name="Google Shape;138;p2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9" name="Google Shape;139;p29"/>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40" name="Google Shape;140;p29"/>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3" name="Google Shape;143;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4" name="Google Shape;144;p3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3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3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3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3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9" name="Google Shape;149;p3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0" name="Google Shape;150;p30"/>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3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2" name="Google Shape;152;p3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3" name="Google Shape;153;p3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54" name="Google Shape;154;p3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55" name="Google Shape;155;p3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6" name="Google Shape;156;p3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7" name="Google Shape;157;p3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8" name="Google Shape;158;p3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3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60" name="Google Shape;160;p30"/>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61"/>
        <p:cNvGrpSpPr/>
        <p:nvPr/>
      </p:nvGrpSpPr>
      <p:grpSpPr>
        <a:xfrm>
          <a:off x="0" y="0"/>
          <a:ext cx="0" cy="0"/>
          <a:chOff x="0" y="0"/>
          <a:chExt cx="0" cy="0"/>
        </a:xfrm>
      </p:grpSpPr>
      <p:pic>
        <p:nvPicPr>
          <p:cNvPr id="162" name="Google Shape;162;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3" name="Google Shape;163;p33"/>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64" name="Google Shape;164;p3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65" name="Google Shape;165;p3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3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67"/>
        <p:cNvGrpSpPr/>
        <p:nvPr/>
      </p:nvGrpSpPr>
      <p:grpSpPr>
        <a:xfrm>
          <a:off x="0" y="0"/>
          <a:ext cx="0" cy="0"/>
          <a:chOff x="0" y="0"/>
          <a:chExt cx="0" cy="0"/>
        </a:xfrm>
      </p:grpSpPr>
      <p:pic>
        <p:nvPicPr>
          <p:cNvPr id="168" name="Google Shape;168;p35"/>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169" name="Google Shape;169;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0" name="Google Shape;170;p3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 name="Google Shape;171;p3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2" name="Google Shape;172;p3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73"/>
        <p:cNvGrpSpPr/>
        <p:nvPr/>
      </p:nvGrpSpPr>
      <p:grpSpPr>
        <a:xfrm>
          <a:off x="0" y="0"/>
          <a:ext cx="0" cy="0"/>
          <a:chOff x="0" y="0"/>
          <a:chExt cx="0" cy="0"/>
        </a:xfrm>
      </p:grpSpPr>
      <p:pic>
        <p:nvPicPr>
          <p:cNvPr id="174" name="Google Shape;174;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5" name="Google Shape;175;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6" name="Google Shape;176;p36"/>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36"/>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36"/>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97640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93262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2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7" name="Google Shape;27;p22"/>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22"/>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22"/>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22"/>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1" name="Google Shape;31;p22"/>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859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66892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1283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2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2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37"/>
        <p:cNvGrpSpPr/>
        <p:nvPr/>
      </p:nvGrpSpPr>
      <p:grpSpPr>
        <a:xfrm>
          <a:off x="0" y="0"/>
          <a:ext cx="0" cy="0"/>
          <a:chOff x="0" y="0"/>
          <a:chExt cx="0" cy="0"/>
        </a:xfrm>
      </p:grpSpPr>
      <p:grpSp>
        <p:nvGrpSpPr>
          <p:cNvPr id="38" name="Google Shape;38;p262"/>
          <p:cNvGrpSpPr/>
          <p:nvPr/>
        </p:nvGrpSpPr>
        <p:grpSpPr>
          <a:xfrm>
            <a:off x="0" y="0"/>
            <a:ext cx="16256000" cy="9144000"/>
            <a:chOff x="0" y="0"/>
            <a:chExt cx="16256000" cy="9144000"/>
          </a:xfrm>
        </p:grpSpPr>
        <p:pic>
          <p:nvPicPr>
            <p:cNvPr id="39" name="Google Shape;39;p26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0" name="Google Shape;40;p2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grpSp>
      <p:sp>
        <p:nvSpPr>
          <p:cNvPr id="41" name="Google Shape;41;p26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3200"/>
              <a:buFont typeface="Open Sans ExtraBold"/>
              <a:buNone/>
              <a:defRPr sz="3200" b="1">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62"/>
          <p:cNvSpPr txBox="1">
            <a:spLocks noGrp="1"/>
          </p:cNvSpPr>
          <p:nvPr>
            <p:ph type="body" idx="1"/>
          </p:nvPr>
        </p:nvSpPr>
        <p:spPr>
          <a:xfrm>
            <a:off x="0" y="864000"/>
            <a:ext cx="16256001" cy="4544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333"/>
              </a:spcBef>
              <a:spcAft>
                <a:spcPts val="0"/>
              </a:spcAft>
              <a:buClr>
                <a:srgbClr val="888888"/>
              </a:buClr>
              <a:buSzPts val="2400"/>
              <a:buNone/>
              <a:defRPr sz="2400">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134"/>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43" name="Google Shape;43;p262"/>
          <p:cNvSpPr txBox="1">
            <a:spLocks noGrp="1"/>
          </p:cNvSpPr>
          <p:nvPr>
            <p:ph type="body" idx="2"/>
          </p:nvPr>
        </p:nvSpPr>
        <p:spPr>
          <a:xfrm>
            <a:off x="558307" y="1952600"/>
            <a:ext cx="14478942" cy="11176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1333"/>
              </a:spcBef>
              <a:spcAft>
                <a:spcPts val="0"/>
              </a:spcAft>
              <a:buClr>
                <a:srgbClr val="3F3F3F"/>
              </a:buClr>
              <a:buSzPts val="2400"/>
              <a:buChar char="•"/>
              <a:defRPr sz="2400">
                <a:solidFill>
                  <a:srgbClr val="3F3F3F"/>
                </a:solidFill>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4"/>
        <p:cNvGrpSpPr/>
        <p:nvPr/>
      </p:nvGrpSpPr>
      <p:grpSpPr>
        <a:xfrm>
          <a:off x="0" y="0"/>
          <a:ext cx="0" cy="0"/>
          <a:chOff x="0" y="0"/>
          <a:chExt cx="0" cy="0"/>
        </a:xfrm>
      </p:grpSpPr>
      <p:pic>
        <p:nvPicPr>
          <p:cNvPr id="45" name="Google Shape;45;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6" name="Google Shape;46;p3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7" name="Google Shape;47;p3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8" name="Google Shape;48;p3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0"/>
        <p:cNvGrpSpPr/>
        <p:nvPr/>
      </p:nvGrpSpPr>
      <p:grpSpPr>
        <a:xfrm>
          <a:off x="0" y="0"/>
          <a:ext cx="0" cy="0"/>
          <a:chOff x="0" y="0"/>
          <a:chExt cx="0" cy="0"/>
        </a:xfrm>
      </p:grpSpPr>
      <p:pic>
        <p:nvPicPr>
          <p:cNvPr id="51" name="Google Shape;51;p26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26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3" name="Google Shape;53;p26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54" name="Google Shape;54;p263"/>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55" name="Google Shape;55;p26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6" name="Google Shape;56;p26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7" name="Google Shape;57;p26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8" name="Google Shape;58;p26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11"/>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63"/>
        <p:cNvGrpSpPr/>
        <p:nvPr/>
      </p:nvGrpSpPr>
      <p:grpSpPr>
        <a:xfrm>
          <a:off x="0" y="0"/>
          <a:ext cx="0" cy="0"/>
          <a:chOff x="0" y="0"/>
          <a:chExt cx="0" cy="0"/>
        </a:xfrm>
      </p:grpSpPr>
      <p:pic>
        <p:nvPicPr>
          <p:cNvPr id="64" name="Google Shape;64;p15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15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15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158"/>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8" name="Google Shape;68;p158"/>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9" name="Google Shape;69;p15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15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15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15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15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15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158"/>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6" name="Google Shape;76;p158"/>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77"/>
        <p:cNvGrpSpPr/>
        <p:nvPr/>
      </p:nvGrpSpPr>
      <p:grpSpPr>
        <a:xfrm>
          <a:off x="0" y="0"/>
          <a:ext cx="0" cy="0"/>
          <a:chOff x="0" y="0"/>
          <a:chExt cx="0" cy="0"/>
        </a:xfrm>
      </p:grpSpPr>
      <p:pic>
        <p:nvPicPr>
          <p:cNvPr id="78" name="Google Shape;78;p15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15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15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15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15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3" name="Google Shape;83;p15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4" name="Google Shape;84;p15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159"/>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86" name="Google Shape;86;p15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15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15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15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15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15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2" name="Google Shape;92;p15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159"/>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4" name="Google Shape;94;p159"/>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5476961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6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Gradient Descent (GD)</a:t>
            </a:r>
            <a:endParaRPr/>
          </a:p>
        </p:txBody>
      </p:sp>
      <p:pic>
        <p:nvPicPr>
          <p:cNvPr id="318" name="Google Shape;318;p166"/>
          <p:cNvPicPr preferRelativeResize="0"/>
          <p:nvPr/>
        </p:nvPicPr>
        <p:blipFill rotWithShape="1">
          <a:blip r:embed="rId3">
            <a:alphaModFix/>
          </a:blip>
          <a:srcRect/>
          <a:stretch/>
        </p:blipFill>
        <p:spPr>
          <a:xfrm>
            <a:off x="4909704" y="751274"/>
            <a:ext cx="6491022" cy="341591"/>
          </a:xfrm>
          <a:prstGeom prst="rect">
            <a:avLst/>
          </a:prstGeom>
          <a:noFill/>
          <a:ln>
            <a:noFill/>
          </a:ln>
        </p:spPr>
      </p:pic>
      <p:sp>
        <p:nvSpPr>
          <p:cNvPr id="319" name="Google Shape;319;p166"/>
          <p:cNvSpPr txBox="1">
            <a:spLocks noGrp="1"/>
          </p:cNvSpPr>
          <p:nvPr>
            <p:ph type="body" idx="2"/>
          </p:nvPr>
        </p:nvSpPr>
        <p:spPr>
          <a:xfrm>
            <a:off x="962526" y="1044739"/>
            <a:ext cx="14229348" cy="11176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GD is used to minimize the cost function</a:t>
            </a:r>
            <a:r>
              <a:rPr lang="en-IN" sz="2200" b="1"/>
              <a:t> J </a:t>
            </a:r>
            <a:r>
              <a:rPr lang="en-IN" sz="2200"/>
              <a:t>and obtain the optimal weight </a:t>
            </a:r>
            <a:r>
              <a:rPr lang="en-IN" sz="2200" b="1"/>
              <a:t>W </a:t>
            </a:r>
            <a:r>
              <a:rPr lang="en-IN" sz="2200"/>
              <a:t>and bias </a:t>
            </a:r>
            <a:r>
              <a:rPr lang="en-IN" sz="2200" b="1"/>
              <a:t>b</a:t>
            </a:r>
            <a:r>
              <a:rPr lang="en-IN" sz="2200" b="1" i="1"/>
              <a:t>.</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This equation represents change in Matrix </a:t>
            </a:r>
            <a:r>
              <a:rPr lang="en-IN" sz="2200" b="1"/>
              <a:t>W</a:t>
            </a:r>
            <a:r>
              <a:rPr lang="en-IN" sz="2200"/>
              <a:t>.</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This equation represents change in bias </a:t>
            </a:r>
            <a:r>
              <a:rPr lang="en-IN" sz="2200" b="1"/>
              <a:t>b.</a:t>
            </a:r>
            <a:endParaRPr/>
          </a:p>
          <a:p>
            <a:pPr marL="457200" lvl="0" indent="-228600" algn="l" rtl="0">
              <a:lnSpc>
                <a:spcPct val="100000"/>
              </a:lnSpc>
              <a:spcBef>
                <a:spcPts val="1333"/>
              </a:spcBef>
              <a:spcAft>
                <a:spcPts val="0"/>
              </a:spcAft>
              <a:buSzPts val="2400"/>
              <a:buFont typeface="Noto Sans Symbols"/>
              <a:buNone/>
            </a:pPr>
            <a:endParaRPr sz="2200" b="1"/>
          </a:p>
          <a:p>
            <a:pPr marL="457200" lvl="0" indent="-228600" algn="l" rtl="0">
              <a:lnSpc>
                <a:spcPct val="100000"/>
              </a:lnSpc>
              <a:spcBef>
                <a:spcPts val="1333"/>
              </a:spcBef>
              <a:spcAft>
                <a:spcPts val="0"/>
              </a:spcAft>
              <a:buSzPts val="2400"/>
              <a:buFont typeface="Noto Sans Symbols"/>
              <a:buNone/>
            </a:pPr>
            <a:endParaRPr sz="2200" b="1"/>
          </a:p>
          <a:p>
            <a:pPr marL="457200" lvl="0" indent="-228600" algn="l" rtl="0">
              <a:lnSpc>
                <a:spcPct val="100000"/>
              </a:lnSpc>
              <a:spcBef>
                <a:spcPts val="1333"/>
              </a:spcBef>
              <a:spcAft>
                <a:spcPts val="0"/>
              </a:spcAft>
              <a:buSzPts val="2400"/>
              <a:buFont typeface="Noto Sans Symbols"/>
              <a:buNone/>
            </a:pPr>
            <a:endParaRPr sz="2200" b="1"/>
          </a:p>
          <a:p>
            <a:pPr marL="76200" lvl="0" indent="0" algn="l" rtl="0">
              <a:lnSpc>
                <a:spcPct val="100000"/>
              </a:lnSpc>
              <a:spcBef>
                <a:spcPts val="1333"/>
              </a:spcBef>
              <a:spcAft>
                <a:spcPts val="0"/>
              </a:spcAft>
              <a:buSzPts val="2400"/>
              <a:buNone/>
            </a:pPr>
            <a:r>
              <a:rPr lang="en-IN" sz="2200"/>
              <a:t>The change in values is determined by learning rate and derivatives of J with respect to </a:t>
            </a:r>
            <a:r>
              <a:rPr lang="en-IN" sz="2200" b="1"/>
              <a:t>W</a:t>
            </a:r>
            <a:r>
              <a:rPr lang="en-IN" sz="2200"/>
              <a:t> and </a:t>
            </a:r>
            <a:r>
              <a:rPr lang="en-IN" sz="2200" b="1"/>
              <a:t>b</a:t>
            </a:r>
            <a:r>
              <a:rPr lang="en-IN" sz="2200"/>
              <a:t>. This process is repeated until</a:t>
            </a:r>
            <a:r>
              <a:rPr lang="en-IN" sz="2200" b="1" i="1"/>
              <a:t> J </a:t>
            </a:r>
            <a:r>
              <a:rPr lang="en-IN" sz="2200"/>
              <a:t>has been minimized. </a:t>
            </a:r>
            <a:endParaRPr/>
          </a:p>
          <a:p>
            <a:pPr marL="457200" lvl="0" indent="-228600" algn="l" rtl="0">
              <a:lnSpc>
                <a:spcPct val="100000"/>
              </a:lnSpc>
              <a:spcBef>
                <a:spcPts val="1333"/>
              </a:spcBef>
              <a:spcAft>
                <a:spcPts val="0"/>
              </a:spcAft>
              <a:buSzPts val="2400"/>
              <a:buFont typeface="Noto Sans Symbols"/>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320" name="Google Shape;320;p166"/>
          <p:cNvPicPr preferRelativeResize="0"/>
          <p:nvPr/>
        </p:nvPicPr>
        <p:blipFill rotWithShape="1">
          <a:blip r:embed="rId4">
            <a:alphaModFix/>
          </a:blip>
          <a:srcRect/>
          <a:stretch/>
        </p:blipFill>
        <p:spPr>
          <a:xfrm>
            <a:off x="4968834" y="3438797"/>
            <a:ext cx="4161197" cy="633977"/>
          </a:xfrm>
          <a:prstGeom prst="rect">
            <a:avLst/>
          </a:prstGeom>
          <a:noFill/>
          <a:ln w="9525" cap="flat" cmpd="sng">
            <a:solidFill>
              <a:srgbClr val="2E75B5"/>
            </a:solidFill>
            <a:prstDash val="solid"/>
            <a:round/>
            <a:headEnd type="none" w="sm" len="sm"/>
            <a:tailEnd type="none" w="sm" len="sm"/>
          </a:ln>
          <a:effectLst>
            <a:outerShdw blurRad="50800" dist="38100" dir="10800000" algn="r" rotWithShape="0">
              <a:srgbClr val="000000">
                <a:alpha val="40000"/>
              </a:srgbClr>
            </a:outerShdw>
          </a:effectLst>
        </p:spPr>
      </p:pic>
      <p:grpSp>
        <p:nvGrpSpPr>
          <p:cNvPr id="321" name="Google Shape;321;p166"/>
          <p:cNvGrpSpPr/>
          <p:nvPr/>
        </p:nvGrpSpPr>
        <p:grpSpPr>
          <a:xfrm>
            <a:off x="4968834" y="5640560"/>
            <a:ext cx="3410798" cy="672018"/>
            <a:chOff x="4945685" y="5428230"/>
            <a:chExt cx="3410798" cy="672018"/>
          </a:xfrm>
        </p:grpSpPr>
        <p:pic>
          <p:nvPicPr>
            <p:cNvPr id="322" name="Google Shape;322;p166"/>
            <p:cNvPicPr preferRelativeResize="0"/>
            <p:nvPr/>
          </p:nvPicPr>
          <p:blipFill rotWithShape="1">
            <a:blip r:embed="rId5">
              <a:alphaModFix/>
            </a:blip>
            <a:srcRect/>
            <a:stretch/>
          </p:blipFill>
          <p:spPr>
            <a:xfrm>
              <a:off x="4945685" y="5428230"/>
              <a:ext cx="3410798" cy="672018"/>
            </a:xfrm>
            <a:prstGeom prst="rect">
              <a:avLst/>
            </a:prstGeom>
            <a:noFill/>
            <a:ln w="9525" cap="flat" cmpd="sng">
              <a:solidFill>
                <a:srgbClr val="2E75B5"/>
              </a:solidFill>
              <a:prstDash val="solid"/>
              <a:round/>
              <a:headEnd type="none" w="sm" len="sm"/>
              <a:tailEnd type="none" w="sm" len="sm"/>
            </a:ln>
            <a:effectLst>
              <a:outerShdw blurRad="50800" dist="38100" dir="8100000" algn="tr" rotWithShape="0">
                <a:srgbClr val="000000">
                  <a:alpha val="40000"/>
                </a:srgbClr>
              </a:outerShdw>
            </a:effectLst>
          </p:spPr>
        </p:pic>
        <p:sp>
          <p:nvSpPr>
            <p:cNvPr id="323" name="Google Shape;323;p166"/>
            <p:cNvSpPr/>
            <p:nvPr/>
          </p:nvSpPr>
          <p:spPr>
            <a:xfrm>
              <a:off x="4968835" y="5875748"/>
              <a:ext cx="259066" cy="19715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24" name="Google Shape;324;p166"/>
          <p:cNvSpPr/>
          <p:nvPr/>
        </p:nvSpPr>
        <p:spPr>
          <a:xfrm rot="-1487617">
            <a:off x="7091025" y="2869373"/>
            <a:ext cx="2493737" cy="250599"/>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25" name="Google Shape;325;p166"/>
          <p:cNvSpPr txBox="1">
            <a:spLocks noGrp="1"/>
          </p:cNvSpPr>
          <p:nvPr>
            <p:ph type="body" idx="2"/>
          </p:nvPr>
        </p:nvSpPr>
        <p:spPr>
          <a:xfrm>
            <a:off x="9536074" y="2128344"/>
            <a:ext cx="1522308" cy="850562"/>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Learning Rate</a:t>
            </a:r>
            <a:endParaRPr sz="2200"/>
          </a:p>
        </p:txBody>
      </p:sp>
      <p:sp>
        <p:nvSpPr>
          <p:cNvPr id="326" name="Google Shape;326;p166"/>
          <p:cNvSpPr/>
          <p:nvPr/>
        </p:nvSpPr>
        <p:spPr>
          <a:xfrm>
            <a:off x="9522376" y="2002219"/>
            <a:ext cx="1583304" cy="1213945"/>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27" name="Google Shape;327;p166"/>
          <p:cNvPicPr preferRelativeResize="0"/>
          <p:nvPr/>
        </p:nvPicPr>
        <p:blipFill rotWithShape="1">
          <a:blip r:embed="rId6">
            <a:alphaModFix/>
          </a:blip>
          <a:srcRect/>
          <a:stretch/>
        </p:blipFill>
        <p:spPr>
          <a:xfrm>
            <a:off x="635145" y="1180224"/>
            <a:ext cx="489335" cy="489335"/>
          </a:xfrm>
          <a:prstGeom prst="rect">
            <a:avLst/>
          </a:prstGeom>
          <a:noFill/>
          <a:ln>
            <a:noFill/>
          </a:ln>
        </p:spPr>
      </p:pic>
      <p:pic>
        <p:nvPicPr>
          <p:cNvPr id="328" name="Google Shape;328;p166"/>
          <p:cNvPicPr preferRelativeResize="0"/>
          <p:nvPr/>
        </p:nvPicPr>
        <p:blipFill rotWithShape="1">
          <a:blip r:embed="rId6">
            <a:alphaModFix/>
          </a:blip>
          <a:srcRect/>
          <a:stretch/>
        </p:blipFill>
        <p:spPr>
          <a:xfrm>
            <a:off x="588045" y="2197124"/>
            <a:ext cx="489335" cy="489335"/>
          </a:xfrm>
          <a:prstGeom prst="rect">
            <a:avLst/>
          </a:prstGeom>
          <a:noFill/>
          <a:ln>
            <a:noFill/>
          </a:ln>
        </p:spPr>
      </p:pic>
      <p:pic>
        <p:nvPicPr>
          <p:cNvPr id="329" name="Google Shape;329;p166"/>
          <p:cNvPicPr preferRelativeResize="0"/>
          <p:nvPr/>
        </p:nvPicPr>
        <p:blipFill rotWithShape="1">
          <a:blip r:embed="rId6">
            <a:alphaModFix/>
          </a:blip>
          <a:srcRect/>
          <a:stretch/>
        </p:blipFill>
        <p:spPr>
          <a:xfrm>
            <a:off x="640695" y="4693649"/>
            <a:ext cx="489335" cy="489335"/>
          </a:xfrm>
          <a:prstGeom prst="rect">
            <a:avLst/>
          </a:prstGeom>
          <a:noFill/>
          <a:ln>
            <a:noFill/>
          </a:ln>
        </p:spPr>
      </p:pic>
      <p:pic>
        <p:nvPicPr>
          <p:cNvPr id="330" name="Google Shape;330;p166"/>
          <p:cNvPicPr preferRelativeResize="0"/>
          <p:nvPr/>
        </p:nvPicPr>
        <p:blipFill rotWithShape="1">
          <a:blip r:embed="rId6">
            <a:alphaModFix/>
          </a:blip>
          <a:srcRect/>
          <a:stretch/>
        </p:blipFill>
        <p:spPr>
          <a:xfrm>
            <a:off x="643470" y="6708049"/>
            <a:ext cx="489335" cy="48933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254"/>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089" name="Google Shape;2089;p254"/>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are the most widespread optimizers in deep learning?</a:t>
            </a:r>
            <a:endParaRPr b="0"/>
          </a:p>
        </p:txBody>
      </p:sp>
      <p:sp>
        <p:nvSpPr>
          <p:cNvPr id="2090" name="Google Shape;2090;p25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Adam</a:t>
            </a:r>
            <a:endParaRPr/>
          </a:p>
        </p:txBody>
      </p:sp>
      <p:sp>
        <p:nvSpPr>
          <p:cNvPr id="2091" name="Google Shape;2091;p25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AdaGrad</a:t>
            </a:r>
            <a:endParaRPr/>
          </a:p>
        </p:txBody>
      </p:sp>
      <p:sp>
        <p:nvSpPr>
          <p:cNvPr id="2092" name="Google Shape;2092;p254"/>
          <p:cNvSpPr txBox="1">
            <a:spLocks noGrp="1"/>
          </p:cNvSpPr>
          <p:nvPr>
            <p:ph type="body" idx="5"/>
          </p:nvPr>
        </p:nvSpPr>
        <p:spPr>
          <a:xfrm>
            <a:off x="2329744" y="442962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AdaDelta</a:t>
            </a:r>
            <a:endParaRPr/>
          </a:p>
        </p:txBody>
      </p:sp>
      <p:sp>
        <p:nvSpPr>
          <p:cNvPr id="2093" name="Google Shape;2093;p254"/>
          <p:cNvSpPr txBox="1">
            <a:spLocks noGrp="1"/>
          </p:cNvSpPr>
          <p:nvPr>
            <p:ph type="body" idx="6"/>
          </p:nvPr>
        </p:nvSpPr>
        <p:spPr>
          <a:xfrm>
            <a:off x="2329744" y="525023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RMSProp</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255"/>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are the most widespread optimizers in deep learning?</a:t>
            </a:r>
            <a:endParaRPr b="0"/>
          </a:p>
        </p:txBody>
      </p:sp>
      <p:sp>
        <p:nvSpPr>
          <p:cNvPr id="2100" name="Google Shape;2100;p255"/>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101" name="Google Shape;2101;p25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At present, Adam is the most widespread optimizer in deep learning.</a:t>
            </a:r>
            <a:endParaRPr/>
          </a:p>
        </p:txBody>
      </p:sp>
      <p:sp>
        <p:nvSpPr>
          <p:cNvPr id="2102" name="Google Shape;2102;p255"/>
          <p:cNvSpPr txBox="1">
            <a:spLocks noGrp="1"/>
          </p:cNvSpPr>
          <p:nvPr>
            <p:ph type="body" idx="4"/>
          </p:nvPr>
        </p:nvSpPr>
        <p:spPr>
          <a:xfrm>
            <a:off x="3346904" y="7320056"/>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103" name="Google Shape;2103;p25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Adam</a:t>
            </a:r>
            <a:endParaRPr/>
          </a:p>
        </p:txBody>
      </p:sp>
      <p:sp>
        <p:nvSpPr>
          <p:cNvPr id="2104" name="Google Shape;2104;p25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AdaGrad</a:t>
            </a:r>
            <a:endParaRPr/>
          </a:p>
        </p:txBody>
      </p:sp>
      <p:sp>
        <p:nvSpPr>
          <p:cNvPr id="2105" name="Google Shape;2105;p25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AdaDelta</a:t>
            </a:r>
            <a:endParaRPr/>
          </a:p>
        </p:txBody>
      </p:sp>
      <p:sp>
        <p:nvSpPr>
          <p:cNvPr id="2106" name="Google Shape;2106;p25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RMSProp</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10"/>
        <p:cNvGrpSpPr/>
        <p:nvPr/>
      </p:nvGrpSpPr>
      <p:grpSpPr>
        <a:xfrm>
          <a:off x="0" y="0"/>
          <a:ext cx="0" cy="0"/>
          <a:chOff x="0" y="0"/>
          <a:chExt cx="0" cy="0"/>
        </a:xfrm>
      </p:grpSpPr>
      <p:sp>
        <p:nvSpPr>
          <p:cNvPr id="2111" name="Google Shape;2111;p25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2112" name="Google Shape;2112;p25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“When large error gradients get accumulated, it results in sudden change in weight of the neural network.” What is this called?</a:t>
            </a:r>
            <a:endParaRPr/>
          </a:p>
        </p:txBody>
      </p:sp>
      <p:sp>
        <p:nvSpPr>
          <p:cNvPr id="2113" name="Google Shape;2113;p25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Exploding</a:t>
            </a:r>
            <a:endParaRPr/>
          </a:p>
        </p:txBody>
      </p:sp>
      <p:sp>
        <p:nvSpPr>
          <p:cNvPr id="2114" name="Google Shape;2114;p25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Cliffing</a:t>
            </a:r>
            <a:endParaRPr/>
          </a:p>
        </p:txBody>
      </p:sp>
      <p:sp>
        <p:nvSpPr>
          <p:cNvPr id="2115" name="Google Shape;2115;p25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Converging</a:t>
            </a:r>
            <a:endParaRPr/>
          </a:p>
        </p:txBody>
      </p:sp>
      <p:sp>
        <p:nvSpPr>
          <p:cNvPr id="2116" name="Google Shape;2116;p256"/>
          <p:cNvSpPr txBox="1">
            <a:spLocks noGrp="1"/>
          </p:cNvSpPr>
          <p:nvPr>
            <p:ph type="body" idx="6"/>
          </p:nvPr>
        </p:nvSpPr>
        <p:spPr>
          <a:xfrm>
            <a:off x="2329744" y="5250257"/>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25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“When large error gradients get accumulated, it results in sudden change in weight of the neural network.” What is this called?</a:t>
            </a:r>
            <a:endParaRPr b="0"/>
          </a:p>
        </p:txBody>
      </p:sp>
      <p:sp>
        <p:nvSpPr>
          <p:cNvPr id="2123" name="Google Shape;2123;p25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2124" name="Google Shape;2124;p25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IN"/>
              <a:t>Gradient exploding is the sudden change in weight of the neural network when large error gradients get accumulated. </a:t>
            </a:r>
            <a:endParaRPr/>
          </a:p>
        </p:txBody>
      </p:sp>
      <p:sp>
        <p:nvSpPr>
          <p:cNvPr id="2125" name="Google Shape;2125;p257"/>
          <p:cNvSpPr txBox="1">
            <a:spLocks noGrp="1"/>
          </p:cNvSpPr>
          <p:nvPr>
            <p:ph type="body" idx="4"/>
          </p:nvPr>
        </p:nvSpPr>
        <p:spPr>
          <a:xfrm>
            <a:off x="3346904" y="7320056"/>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126" name="Google Shape;2126;p25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Exploding</a:t>
            </a:r>
            <a:endParaRPr/>
          </a:p>
        </p:txBody>
      </p:sp>
      <p:sp>
        <p:nvSpPr>
          <p:cNvPr id="2127" name="Google Shape;2127;p25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Cliffing</a:t>
            </a:r>
            <a:endParaRPr/>
          </a:p>
        </p:txBody>
      </p:sp>
      <p:sp>
        <p:nvSpPr>
          <p:cNvPr id="2128" name="Google Shape;2128;p25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Converging</a:t>
            </a:r>
            <a:endParaRPr/>
          </a:p>
        </p:txBody>
      </p:sp>
      <p:sp>
        <p:nvSpPr>
          <p:cNvPr id="2129" name="Google Shape;2129;p25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258"/>
          <p:cNvSpPr txBox="1">
            <a:spLocks noGrp="1"/>
          </p:cNvSpPr>
          <p:nvPr>
            <p:ph type="title"/>
          </p:nvPr>
        </p:nvSpPr>
        <p:spPr>
          <a:xfrm>
            <a:off x="3408218" y="572765"/>
            <a:ext cx="9875520"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a:t>Hyperparameter Tuning with MNIST Data Set</a:t>
            </a:r>
            <a:endParaRPr/>
          </a:p>
        </p:txBody>
      </p:sp>
      <p:sp>
        <p:nvSpPr>
          <p:cNvPr id="2136" name="Google Shape;2136;p25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SzPts val="1100"/>
              <a:buNone/>
            </a:pPr>
            <a:r>
              <a:rPr lang="en-IN" b="1">
                <a:solidFill>
                  <a:srgbClr val="FFFFFF"/>
                </a:solidFill>
                <a:latin typeface="Open Sans"/>
                <a:ea typeface="Open Sans"/>
                <a:cs typeface="Open Sans"/>
                <a:sym typeface="Open Sans"/>
              </a:rPr>
              <a:t>Problem Scenario:</a:t>
            </a:r>
            <a:r>
              <a:rPr lang="en-IN">
                <a:solidFill>
                  <a:srgbClr val="FFFFFF"/>
                </a:solidFill>
                <a:latin typeface="Open Sans"/>
                <a:ea typeface="Open Sans"/>
                <a:cs typeface="Open Sans"/>
                <a:sym typeface="Open Sans"/>
              </a:rPr>
              <a:t>  A classification model has been made using inbuilt optimizers of deep learning frameworks but the model is not giving the desired output. You are facing the same problem and you have to perform the tuning with MNIST data set.</a:t>
            </a:r>
            <a:endParaRPr/>
          </a:p>
          <a:p>
            <a:pPr marL="0" lvl="0" indent="0" algn="l" rtl="0">
              <a:lnSpc>
                <a:spcPct val="90000"/>
              </a:lnSpc>
              <a:spcBef>
                <a:spcPts val="1333"/>
              </a:spcBef>
              <a:spcAft>
                <a:spcPts val="0"/>
              </a:spcAft>
              <a:buSzPts val="1100"/>
              <a:buNone/>
            </a:pPr>
            <a:endParaRPr>
              <a:solidFill>
                <a:srgbClr val="FFFFFF"/>
              </a:solidFill>
              <a:latin typeface="Open Sans"/>
              <a:ea typeface="Open Sans"/>
              <a:cs typeface="Open Sans"/>
              <a:sym typeface="Open Sans"/>
            </a:endParaRPr>
          </a:p>
          <a:p>
            <a:pPr marL="0" lvl="0" indent="0" algn="l" rtl="0">
              <a:lnSpc>
                <a:spcPct val="90000"/>
              </a:lnSpc>
              <a:spcBef>
                <a:spcPts val="1333"/>
              </a:spcBef>
              <a:spcAft>
                <a:spcPts val="0"/>
              </a:spcAft>
              <a:buSzPts val="1100"/>
              <a:buNone/>
            </a:pPr>
            <a:r>
              <a:rPr lang="en-IN" b="1">
                <a:solidFill>
                  <a:srgbClr val="FFFFFF"/>
                </a:solidFill>
                <a:latin typeface="Open Sans"/>
                <a:ea typeface="Open Sans"/>
                <a:cs typeface="Open Sans"/>
                <a:sym typeface="Open Sans"/>
              </a:rPr>
              <a:t>Objective: </a:t>
            </a:r>
            <a:r>
              <a:rPr lang="en-IN">
                <a:solidFill>
                  <a:srgbClr val="FFFFFF"/>
                </a:solidFill>
                <a:latin typeface="Open Sans"/>
                <a:ea typeface="Open Sans"/>
                <a:cs typeface="Open Sans"/>
                <a:sym typeface="Open Sans"/>
              </a:rPr>
              <a:t>Build a single-layer dense  neural network perform hyperparameter tuning using random search with keras-tuner.</a:t>
            </a:r>
            <a:endParaRPr/>
          </a:p>
          <a:p>
            <a:pPr marL="0" lvl="0" indent="0" algn="l" rtl="0">
              <a:lnSpc>
                <a:spcPct val="90000"/>
              </a:lnSpc>
              <a:spcBef>
                <a:spcPts val="1333"/>
              </a:spcBef>
              <a:spcAft>
                <a:spcPts val="0"/>
              </a:spcAft>
              <a:buSzPts val="1100"/>
              <a:buNone/>
            </a:pPr>
            <a:endParaRPr>
              <a:solidFill>
                <a:srgbClr val="FFFFFF"/>
              </a:solidFill>
              <a:latin typeface="Open Sans"/>
              <a:ea typeface="Open Sans"/>
              <a:cs typeface="Open Sans"/>
              <a:sym typeface="Open Sans"/>
            </a:endParaRPr>
          </a:p>
          <a:p>
            <a:pPr marL="0" lvl="0" indent="0" algn="l" rtl="0">
              <a:lnSpc>
                <a:spcPct val="90000"/>
              </a:lnSpc>
              <a:spcBef>
                <a:spcPts val="1333"/>
              </a:spcBef>
              <a:spcAft>
                <a:spcPts val="0"/>
              </a:spcAft>
              <a:buClr>
                <a:schemeClr val="lt1"/>
              </a:buClr>
              <a:buSzPts val="2200"/>
              <a:buNone/>
            </a:pPr>
            <a:r>
              <a:rPr lang="en-IN" b="1">
                <a:solidFill>
                  <a:srgbClr val="FFFFFF"/>
                </a:solidFill>
                <a:latin typeface="Open Sans"/>
                <a:ea typeface="Open Sans"/>
                <a:cs typeface="Open Sans"/>
                <a:sym typeface="Open Sans"/>
              </a:rPr>
              <a:t>Access:</a:t>
            </a:r>
            <a:r>
              <a:rPr lang="en-IN">
                <a:solidFill>
                  <a:srgbClr val="FFFFFF"/>
                </a:solidFill>
                <a:latin typeface="Open Sans"/>
                <a:ea typeface="Open Sans"/>
                <a:cs typeface="Open Sans"/>
                <a:sym typeface="Open Sans"/>
              </a:rPr>
              <a:t> Click the Practice Labs tab on the left panel. Now, click on the START LAB button and wait while the lab prepares itself. Then, click on the LAUNCH LAB button. A full-fledged </a:t>
            </a:r>
            <a:r>
              <a:rPr lang="en-IN">
                <a:solidFill>
                  <a:srgbClr val="FFFFFF"/>
                </a:solidFill>
              </a:rPr>
              <a:t>J</a:t>
            </a:r>
            <a:r>
              <a:rPr lang="en-IN">
                <a:solidFill>
                  <a:srgbClr val="FFFFFF"/>
                </a:solidFill>
                <a:latin typeface="Open Sans"/>
                <a:ea typeface="Open Sans"/>
                <a:cs typeface="Open Sans"/>
                <a:sym typeface="Open Sans"/>
              </a:rPr>
              <a:t>upyter lab opens, which you can use for your hands-on practice and projects.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25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100000"/>
              </a:lnSpc>
              <a:spcBef>
                <a:spcPts val="1000"/>
              </a:spcBef>
              <a:spcAft>
                <a:spcPts val="0"/>
              </a:spcAft>
              <a:buSzPts val="2800"/>
              <a:buFont typeface="Arial"/>
              <a:buNone/>
            </a:pPr>
            <a:r>
              <a:rPr lang="en-IN"/>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6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Gradient Descent </a:t>
            </a:r>
            <a:endParaRPr/>
          </a:p>
        </p:txBody>
      </p:sp>
      <p:pic>
        <p:nvPicPr>
          <p:cNvPr id="337" name="Google Shape;337;p167"/>
          <p:cNvPicPr preferRelativeResize="0"/>
          <p:nvPr/>
        </p:nvPicPr>
        <p:blipFill rotWithShape="1">
          <a:blip r:embed="rId3">
            <a:alphaModFix/>
          </a:blip>
          <a:srcRect/>
          <a:stretch/>
        </p:blipFill>
        <p:spPr>
          <a:xfrm>
            <a:off x="5204751" y="751274"/>
            <a:ext cx="5900929" cy="341591"/>
          </a:xfrm>
          <a:prstGeom prst="rect">
            <a:avLst/>
          </a:prstGeom>
          <a:noFill/>
          <a:ln>
            <a:noFill/>
          </a:ln>
        </p:spPr>
      </p:pic>
      <p:sp>
        <p:nvSpPr>
          <p:cNvPr id="338" name="Google Shape;338;p167"/>
          <p:cNvSpPr txBox="1">
            <a:spLocks noGrp="1"/>
          </p:cNvSpPr>
          <p:nvPr>
            <p:ph type="body" idx="2"/>
          </p:nvPr>
        </p:nvSpPr>
        <p:spPr>
          <a:xfrm>
            <a:off x="962526" y="1044739"/>
            <a:ext cx="14229348"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slope, the partial derivative with respect to </a:t>
            </a:r>
            <a:r>
              <a:rPr lang="en-IN" sz="2200" b="1"/>
              <a:t>W</a:t>
            </a:r>
            <a:r>
              <a:rPr lang="en-IN" sz="2200"/>
              <a:t> is negative at a point, then the </a:t>
            </a:r>
            <a:r>
              <a:rPr lang="en-IN" sz="2200" b="1"/>
              <a:t>W</a:t>
            </a:r>
            <a:r>
              <a:rPr lang="en-IN" sz="2200"/>
              <a:t> increases to achieve the global minimum.</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grpSp>
        <p:nvGrpSpPr>
          <p:cNvPr id="339" name="Google Shape;339;p167"/>
          <p:cNvGrpSpPr/>
          <p:nvPr/>
        </p:nvGrpSpPr>
        <p:grpSpPr>
          <a:xfrm>
            <a:off x="1463193" y="4337322"/>
            <a:ext cx="4161197" cy="633977"/>
            <a:chOff x="6344877" y="2822263"/>
            <a:chExt cx="4161197" cy="633977"/>
          </a:xfrm>
        </p:grpSpPr>
        <p:pic>
          <p:nvPicPr>
            <p:cNvPr id="340" name="Google Shape;340;p167"/>
            <p:cNvPicPr preferRelativeResize="0"/>
            <p:nvPr/>
          </p:nvPicPr>
          <p:blipFill rotWithShape="1">
            <a:blip r:embed="rId4">
              <a:alphaModFix/>
            </a:blip>
            <a:srcRect/>
            <a:stretch/>
          </p:blipFill>
          <p:spPr>
            <a:xfrm>
              <a:off x="6344877" y="2822263"/>
              <a:ext cx="4161197" cy="633977"/>
            </a:xfrm>
            <a:prstGeom prst="rect">
              <a:avLst/>
            </a:prstGeom>
            <a:noFill/>
            <a:ln w="9525" cap="flat" cmpd="sng">
              <a:solidFill>
                <a:srgbClr val="2E75B5"/>
              </a:solidFill>
              <a:prstDash val="solid"/>
              <a:round/>
              <a:headEnd type="none" w="sm" len="sm"/>
              <a:tailEnd type="none" w="sm" len="sm"/>
            </a:ln>
            <a:effectLst>
              <a:outerShdw blurRad="50800" dist="38100" dir="10800000" algn="r" rotWithShape="0">
                <a:srgbClr val="000000">
                  <a:alpha val="40000"/>
                </a:srgbClr>
              </a:outerShdw>
            </a:effectLst>
          </p:spPr>
        </p:pic>
        <p:cxnSp>
          <p:nvCxnSpPr>
            <p:cNvPr id="341" name="Google Shape;341;p167"/>
            <p:cNvCxnSpPr/>
            <p:nvPr/>
          </p:nvCxnSpPr>
          <p:spPr>
            <a:xfrm>
              <a:off x="8139449" y="2944366"/>
              <a:ext cx="0" cy="261974"/>
            </a:xfrm>
            <a:prstGeom prst="straightConnector1">
              <a:avLst/>
            </a:prstGeom>
            <a:noFill/>
            <a:ln w="28575" cap="flat" cmpd="sng">
              <a:solidFill>
                <a:srgbClr val="262626"/>
              </a:solidFill>
              <a:prstDash val="solid"/>
              <a:round/>
              <a:headEnd type="none" w="sm" len="sm"/>
              <a:tailEnd type="none" w="sm" len="sm"/>
            </a:ln>
          </p:spPr>
        </p:cxnSp>
      </p:grpSp>
      <p:grpSp>
        <p:nvGrpSpPr>
          <p:cNvPr id="342" name="Google Shape;342;p167"/>
          <p:cNvGrpSpPr/>
          <p:nvPr/>
        </p:nvGrpSpPr>
        <p:grpSpPr>
          <a:xfrm>
            <a:off x="6670035" y="2487973"/>
            <a:ext cx="8976267" cy="5430376"/>
            <a:chOff x="5522325" y="2230300"/>
            <a:chExt cx="10861891" cy="5973353"/>
          </a:xfrm>
        </p:grpSpPr>
        <p:cxnSp>
          <p:nvCxnSpPr>
            <p:cNvPr id="343" name="Google Shape;343;p167"/>
            <p:cNvCxnSpPr/>
            <p:nvPr/>
          </p:nvCxnSpPr>
          <p:spPr>
            <a:xfrm>
              <a:off x="6777180" y="7206978"/>
              <a:ext cx="7219950" cy="0"/>
            </a:xfrm>
            <a:prstGeom prst="straightConnector1">
              <a:avLst/>
            </a:prstGeom>
            <a:noFill/>
            <a:ln w="38100" cap="flat" cmpd="sng">
              <a:solidFill>
                <a:schemeClr val="dk1"/>
              </a:solidFill>
              <a:prstDash val="solid"/>
              <a:round/>
              <a:headEnd type="none" w="sm" len="sm"/>
              <a:tailEnd type="triangle" w="med" len="med"/>
            </a:ln>
          </p:spPr>
        </p:cxnSp>
        <p:cxnSp>
          <p:nvCxnSpPr>
            <p:cNvPr id="344" name="Google Shape;344;p167"/>
            <p:cNvCxnSpPr/>
            <p:nvPr/>
          </p:nvCxnSpPr>
          <p:spPr>
            <a:xfrm rot="10800000">
              <a:off x="6777180" y="2230300"/>
              <a:ext cx="0" cy="4995726"/>
            </a:xfrm>
            <a:prstGeom prst="straightConnector1">
              <a:avLst/>
            </a:prstGeom>
            <a:noFill/>
            <a:ln w="38100" cap="flat" cmpd="sng">
              <a:solidFill>
                <a:schemeClr val="dk1"/>
              </a:solidFill>
              <a:prstDash val="solid"/>
              <a:round/>
              <a:headEnd type="none" w="sm" len="sm"/>
              <a:tailEnd type="triangle" w="med" len="med"/>
            </a:ln>
          </p:spPr>
        </p:cxnSp>
        <p:sp>
          <p:nvSpPr>
            <p:cNvPr id="345" name="Google Shape;345;p167"/>
            <p:cNvSpPr txBox="1"/>
            <p:nvPr/>
          </p:nvSpPr>
          <p:spPr>
            <a:xfrm>
              <a:off x="8485891" y="3314882"/>
              <a:ext cx="21420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Negative Slope</a:t>
              </a:r>
              <a:endParaRPr sz="1400" b="0" i="0" u="none" strike="noStrike" cap="none">
                <a:solidFill>
                  <a:srgbClr val="000000"/>
                </a:solidFill>
                <a:latin typeface="Arial"/>
                <a:ea typeface="Arial"/>
                <a:cs typeface="Arial"/>
                <a:sym typeface="Arial"/>
              </a:endParaRPr>
            </a:p>
          </p:txBody>
        </p:sp>
        <p:sp>
          <p:nvSpPr>
            <p:cNvPr id="346" name="Google Shape;346;p167"/>
            <p:cNvSpPr/>
            <p:nvPr/>
          </p:nvSpPr>
          <p:spPr>
            <a:xfrm>
              <a:off x="7203264" y="2648133"/>
              <a:ext cx="6849254" cy="4279726"/>
            </a:xfrm>
            <a:custGeom>
              <a:avLst/>
              <a:gdLst/>
              <a:ahLst/>
              <a:cxnLst/>
              <a:rect l="l" t="t" r="r" b="b"/>
              <a:pathLst>
                <a:path w="5435916" h="3821184" extrusionOk="0">
                  <a:moveTo>
                    <a:pt x="0" y="0"/>
                  </a:moveTo>
                  <a:cubicBezTo>
                    <a:pt x="541771" y="1647144"/>
                    <a:pt x="454728" y="3683148"/>
                    <a:pt x="2650592" y="3817257"/>
                  </a:cubicBezTo>
                  <a:cubicBezTo>
                    <a:pt x="4846456" y="3951366"/>
                    <a:pt x="5031935" y="610798"/>
                    <a:pt x="5435916" y="3617"/>
                  </a:cubicBezTo>
                </a:path>
              </a:pathLst>
            </a:custGeom>
            <a:noFill/>
            <a:ln w="762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47" name="Google Shape;347;p167"/>
            <p:cNvCxnSpPr/>
            <p:nvPr/>
          </p:nvCxnSpPr>
          <p:spPr>
            <a:xfrm rot="10800000" flipH="1">
              <a:off x="10908036" y="6826436"/>
              <a:ext cx="2546215" cy="100523"/>
            </a:xfrm>
            <a:prstGeom prst="straightConnector1">
              <a:avLst/>
            </a:prstGeom>
            <a:noFill/>
            <a:ln w="28575" cap="flat" cmpd="sng">
              <a:solidFill>
                <a:schemeClr val="dk1"/>
              </a:solidFill>
              <a:prstDash val="solid"/>
              <a:round/>
              <a:headEnd type="none" w="sm" len="sm"/>
              <a:tailEnd type="none" w="sm" len="sm"/>
            </a:ln>
          </p:spPr>
        </p:cxnSp>
        <p:sp>
          <p:nvSpPr>
            <p:cNvPr id="348" name="Google Shape;348;p167"/>
            <p:cNvSpPr txBox="1"/>
            <p:nvPr/>
          </p:nvSpPr>
          <p:spPr>
            <a:xfrm>
              <a:off x="13997116" y="6489882"/>
              <a:ext cx="2387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Global Minimum</a:t>
              </a:r>
              <a:endParaRPr sz="1400" b="0" i="0" u="none" strike="noStrike" cap="none">
                <a:solidFill>
                  <a:srgbClr val="000000"/>
                </a:solidFill>
                <a:latin typeface="Arial"/>
                <a:ea typeface="Arial"/>
                <a:cs typeface="Arial"/>
                <a:sym typeface="Arial"/>
              </a:endParaRPr>
            </a:p>
          </p:txBody>
        </p:sp>
        <p:cxnSp>
          <p:nvCxnSpPr>
            <p:cNvPr id="349" name="Google Shape;349;p167"/>
            <p:cNvCxnSpPr/>
            <p:nvPr/>
          </p:nvCxnSpPr>
          <p:spPr>
            <a:xfrm>
              <a:off x="6932079" y="2754499"/>
              <a:ext cx="1609981" cy="3537449"/>
            </a:xfrm>
            <a:prstGeom prst="straightConnector1">
              <a:avLst/>
            </a:prstGeom>
            <a:noFill/>
            <a:ln w="28575" cap="flat" cmpd="sng">
              <a:solidFill>
                <a:schemeClr val="dk1"/>
              </a:solidFill>
              <a:prstDash val="dash"/>
              <a:round/>
              <a:headEnd type="none" w="sm" len="sm"/>
              <a:tailEnd type="none" w="sm" len="sm"/>
            </a:ln>
          </p:spPr>
        </p:cxnSp>
        <p:grpSp>
          <p:nvGrpSpPr>
            <p:cNvPr id="350" name="Google Shape;350;p167"/>
            <p:cNvGrpSpPr/>
            <p:nvPr/>
          </p:nvGrpSpPr>
          <p:grpSpPr>
            <a:xfrm flipH="1">
              <a:off x="7684366" y="3984404"/>
              <a:ext cx="2607443" cy="2768488"/>
              <a:chOff x="5255099" y="1690132"/>
              <a:chExt cx="2607443" cy="2768488"/>
            </a:xfrm>
          </p:grpSpPr>
          <p:cxnSp>
            <p:nvCxnSpPr>
              <p:cNvPr id="351" name="Google Shape;351;p167"/>
              <p:cNvCxnSpPr/>
              <p:nvPr/>
            </p:nvCxnSpPr>
            <p:spPr>
              <a:xfrm flipH="1">
                <a:off x="7217950" y="2359192"/>
                <a:ext cx="423048" cy="667204"/>
              </a:xfrm>
              <a:prstGeom prst="straightConnector1">
                <a:avLst/>
              </a:prstGeom>
              <a:noFill/>
              <a:ln w="28575" cap="flat" cmpd="sng">
                <a:solidFill>
                  <a:srgbClr val="FF0000"/>
                </a:solidFill>
                <a:prstDash val="solid"/>
                <a:round/>
                <a:headEnd type="none" w="sm" len="sm"/>
                <a:tailEnd type="triangle" w="med" len="med"/>
              </a:ln>
            </p:spPr>
          </p:cxnSp>
          <p:sp>
            <p:nvSpPr>
              <p:cNvPr id="352" name="Google Shape;352;p167"/>
              <p:cNvSpPr/>
              <p:nvPr/>
            </p:nvSpPr>
            <p:spPr>
              <a:xfrm>
                <a:off x="7122314" y="1690132"/>
                <a:ext cx="740228" cy="740228"/>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53" name="Google Shape;353;p167"/>
              <p:cNvCxnSpPr/>
              <p:nvPr/>
            </p:nvCxnSpPr>
            <p:spPr>
              <a:xfrm flipH="1">
                <a:off x="6733663" y="3109303"/>
                <a:ext cx="484287" cy="667204"/>
              </a:xfrm>
              <a:prstGeom prst="straightConnector1">
                <a:avLst/>
              </a:prstGeom>
              <a:noFill/>
              <a:ln w="28575" cap="flat" cmpd="sng">
                <a:solidFill>
                  <a:srgbClr val="FF0000"/>
                </a:solidFill>
                <a:prstDash val="solid"/>
                <a:round/>
                <a:headEnd type="none" w="sm" len="sm"/>
                <a:tailEnd type="triangle" w="med" len="med"/>
              </a:ln>
            </p:spPr>
          </p:cxnSp>
          <p:cxnSp>
            <p:nvCxnSpPr>
              <p:cNvPr id="354" name="Google Shape;354;p167"/>
              <p:cNvCxnSpPr/>
              <p:nvPr/>
            </p:nvCxnSpPr>
            <p:spPr>
              <a:xfrm flipH="1">
                <a:off x="6143373" y="3811531"/>
                <a:ext cx="540227" cy="358163"/>
              </a:xfrm>
              <a:prstGeom prst="straightConnector1">
                <a:avLst/>
              </a:prstGeom>
              <a:noFill/>
              <a:ln w="28575" cap="flat" cmpd="sng">
                <a:solidFill>
                  <a:srgbClr val="FF0000"/>
                </a:solidFill>
                <a:prstDash val="solid"/>
                <a:round/>
                <a:headEnd type="none" w="sm" len="sm"/>
                <a:tailEnd type="triangle" w="med" len="med"/>
              </a:ln>
            </p:spPr>
          </p:cxnSp>
          <p:cxnSp>
            <p:nvCxnSpPr>
              <p:cNvPr id="355" name="Google Shape;355;p167"/>
              <p:cNvCxnSpPr/>
              <p:nvPr/>
            </p:nvCxnSpPr>
            <p:spPr>
              <a:xfrm flipH="1">
                <a:off x="5255099" y="4195610"/>
                <a:ext cx="806438" cy="263010"/>
              </a:xfrm>
              <a:prstGeom prst="straightConnector1">
                <a:avLst/>
              </a:prstGeom>
              <a:noFill/>
              <a:ln w="28575" cap="flat" cmpd="sng">
                <a:solidFill>
                  <a:srgbClr val="FF0000"/>
                </a:solidFill>
                <a:prstDash val="solid"/>
                <a:round/>
                <a:headEnd type="none" w="sm" len="sm"/>
                <a:tailEnd type="triangle" w="med" len="med"/>
              </a:ln>
            </p:spPr>
          </p:cxnSp>
        </p:grpSp>
        <p:sp>
          <p:nvSpPr>
            <p:cNvPr id="356" name="Google Shape;356;p167"/>
            <p:cNvSpPr txBox="1"/>
            <p:nvPr/>
          </p:nvSpPr>
          <p:spPr>
            <a:xfrm>
              <a:off x="5522325" y="4771634"/>
              <a:ext cx="1103100" cy="66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Cost</a:t>
              </a:r>
              <a:endParaRPr sz="2200" b="0" i="0" u="none" strike="noStrike" cap="none">
                <a:solidFill>
                  <a:srgbClr val="000000"/>
                </a:solidFill>
                <a:latin typeface="Open Sans"/>
                <a:ea typeface="Open Sans"/>
                <a:cs typeface="Open Sans"/>
                <a:sym typeface="Open Sans"/>
              </a:endParaRPr>
            </a:p>
          </p:txBody>
        </p:sp>
        <p:sp>
          <p:nvSpPr>
            <p:cNvPr id="357" name="Google Shape;357;p167"/>
            <p:cNvSpPr txBox="1"/>
            <p:nvPr/>
          </p:nvSpPr>
          <p:spPr>
            <a:xfrm>
              <a:off x="10077056" y="7536453"/>
              <a:ext cx="1610100" cy="66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Weight</a:t>
              </a:r>
              <a:endParaRPr sz="2200" b="0" i="0" u="none" strike="noStrike" cap="none">
                <a:solidFill>
                  <a:srgbClr val="000000"/>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6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Gradient Descent </a:t>
            </a:r>
            <a:endParaRPr/>
          </a:p>
        </p:txBody>
      </p:sp>
      <p:pic>
        <p:nvPicPr>
          <p:cNvPr id="364" name="Google Shape;364;p168"/>
          <p:cNvPicPr preferRelativeResize="0"/>
          <p:nvPr/>
        </p:nvPicPr>
        <p:blipFill rotWithShape="1">
          <a:blip r:embed="rId3">
            <a:alphaModFix/>
          </a:blip>
          <a:srcRect/>
          <a:stretch/>
        </p:blipFill>
        <p:spPr>
          <a:xfrm>
            <a:off x="5204751" y="751274"/>
            <a:ext cx="5900929" cy="341591"/>
          </a:xfrm>
          <a:prstGeom prst="rect">
            <a:avLst/>
          </a:prstGeom>
          <a:noFill/>
          <a:ln>
            <a:noFill/>
          </a:ln>
        </p:spPr>
      </p:pic>
      <p:sp>
        <p:nvSpPr>
          <p:cNvPr id="365" name="Google Shape;365;p168"/>
          <p:cNvSpPr txBox="1">
            <a:spLocks noGrp="1"/>
          </p:cNvSpPr>
          <p:nvPr>
            <p:ph type="body" idx="2"/>
          </p:nvPr>
        </p:nvSpPr>
        <p:spPr>
          <a:xfrm>
            <a:off x="962526" y="1044739"/>
            <a:ext cx="14229348"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slope, the partial derivative with respect to </a:t>
            </a:r>
            <a:r>
              <a:rPr lang="en-IN" sz="2200" b="1"/>
              <a:t>W</a:t>
            </a:r>
            <a:r>
              <a:rPr lang="en-IN" sz="2200"/>
              <a:t> is positive at a point, then the </a:t>
            </a:r>
            <a:r>
              <a:rPr lang="en-IN" sz="2200" b="1"/>
              <a:t>W</a:t>
            </a:r>
            <a:r>
              <a:rPr lang="en-IN" sz="2200"/>
              <a:t> decreases to achieve the global minimum.</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366" name="Google Shape;366;p168"/>
          <p:cNvPicPr preferRelativeResize="0"/>
          <p:nvPr/>
        </p:nvPicPr>
        <p:blipFill rotWithShape="1">
          <a:blip r:embed="rId4">
            <a:alphaModFix/>
          </a:blip>
          <a:srcRect/>
          <a:stretch/>
        </p:blipFill>
        <p:spPr>
          <a:xfrm>
            <a:off x="1231840" y="4649677"/>
            <a:ext cx="4161197" cy="633977"/>
          </a:xfrm>
          <a:prstGeom prst="rect">
            <a:avLst/>
          </a:prstGeom>
          <a:noFill/>
          <a:ln w="9525" cap="flat" cmpd="sng">
            <a:solidFill>
              <a:srgbClr val="2E75B5"/>
            </a:solidFill>
            <a:prstDash val="solid"/>
            <a:round/>
            <a:headEnd type="none" w="sm" len="sm"/>
            <a:tailEnd type="none" w="sm" len="sm"/>
          </a:ln>
          <a:effectLst>
            <a:outerShdw blurRad="50800" dist="38100" dir="10800000" algn="r" rotWithShape="0">
              <a:srgbClr val="000000">
                <a:alpha val="40000"/>
              </a:srgbClr>
            </a:outerShdw>
          </a:effectLst>
        </p:spPr>
      </p:pic>
      <p:grpSp>
        <p:nvGrpSpPr>
          <p:cNvPr id="367" name="Google Shape;367;p168"/>
          <p:cNvGrpSpPr/>
          <p:nvPr/>
        </p:nvGrpSpPr>
        <p:grpSpPr>
          <a:xfrm>
            <a:off x="6637285" y="2487953"/>
            <a:ext cx="8976765" cy="5363069"/>
            <a:chOff x="5522331" y="2230300"/>
            <a:chExt cx="10861885" cy="5899376"/>
          </a:xfrm>
        </p:grpSpPr>
        <p:cxnSp>
          <p:nvCxnSpPr>
            <p:cNvPr id="368" name="Google Shape;368;p168"/>
            <p:cNvCxnSpPr/>
            <p:nvPr/>
          </p:nvCxnSpPr>
          <p:spPr>
            <a:xfrm>
              <a:off x="6777180" y="7206978"/>
              <a:ext cx="7219950" cy="0"/>
            </a:xfrm>
            <a:prstGeom prst="straightConnector1">
              <a:avLst/>
            </a:prstGeom>
            <a:noFill/>
            <a:ln w="38100" cap="flat" cmpd="sng">
              <a:solidFill>
                <a:schemeClr val="dk1"/>
              </a:solidFill>
              <a:prstDash val="solid"/>
              <a:round/>
              <a:headEnd type="none" w="sm" len="sm"/>
              <a:tailEnd type="triangle" w="med" len="med"/>
            </a:ln>
          </p:spPr>
        </p:cxnSp>
        <p:cxnSp>
          <p:nvCxnSpPr>
            <p:cNvPr id="369" name="Google Shape;369;p168"/>
            <p:cNvCxnSpPr/>
            <p:nvPr/>
          </p:nvCxnSpPr>
          <p:spPr>
            <a:xfrm rot="10800000">
              <a:off x="6777180" y="2230300"/>
              <a:ext cx="0" cy="4995726"/>
            </a:xfrm>
            <a:prstGeom prst="straightConnector1">
              <a:avLst/>
            </a:prstGeom>
            <a:noFill/>
            <a:ln w="38100" cap="flat" cmpd="sng">
              <a:solidFill>
                <a:schemeClr val="dk1"/>
              </a:solidFill>
              <a:prstDash val="solid"/>
              <a:round/>
              <a:headEnd type="none" w="sm" len="sm"/>
              <a:tailEnd type="triangle" w="med" len="med"/>
            </a:ln>
          </p:spPr>
        </p:cxnSp>
        <p:sp>
          <p:nvSpPr>
            <p:cNvPr id="370" name="Google Shape;370;p168"/>
            <p:cNvSpPr txBox="1"/>
            <p:nvPr/>
          </p:nvSpPr>
          <p:spPr>
            <a:xfrm>
              <a:off x="10657266" y="3124120"/>
              <a:ext cx="2426869" cy="4739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Positive Slope</a:t>
              </a:r>
              <a:endParaRPr sz="1400" b="0" i="0" u="none" strike="noStrike" cap="none">
                <a:solidFill>
                  <a:srgbClr val="000000"/>
                </a:solidFill>
                <a:latin typeface="Arial"/>
                <a:ea typeface="Arial"/>
                <a:cs typeface="Arial"/>
                <a:sym typeface="Arial"/>
              </a:endParaRPr>
            </a:p>
          </p:txBody>
        </p:sp>
        <p:sp>
          <p:nvSpPr>
            <p:cNvPr id="371" name="Google Shape;371;p168"/>
            <p:cNvSpPr/>
            <p:nvPr/>
          </p:nvSpPr>
          <p:spPr>
            <a:xfrm>
              <a:off x="7203264" y="2648133"/>
              <a:ext cx="6850741" cy="4278826"/>
            </a:xfrm>
            <a:custGeom>
              <a:avLst/>
              <a:gdLst/>
              <a:ahLst/>
              <a:cxnLst/>
              <a:rect l="l" t="t" r="r" b="b"/>
              <a:pathLst>
                <a:path w="5435916" h="3821184" extrusionOk="0">
                  <a:moveTo>
                    <a:pt x="0" y="0"/>
                  </a:moveTo>
                  <a:cubicBezTo>
                    <a:pt x="541771" y="1647144"/>
                    <a:pt x="454728" y="3683148"/>
                    <a:pt x="2650592" y="3817257"/>
                  </a:cubicBezTo>
                  <a:cubicBezTo>
                    <a:pt x="4846456" y="3951366"/>
                    <a:pt x="5031935" y="610798"/>
                    <a:pt x="5435916" y="3617"/>
                  </a:cubicBezTo>
                </a:path>
              </a:pathLst>
            </a:custGeom>
            <a:noFill/>
            <a:ln w="762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2" name="Google Shape;372;p168"/>
            <p:cNvCxnSpPr/>
            <p:nvPr/>
          </p:nvCxnSpPr>
          <p:spPr>
            <a:xfrm rot="10800000" flipH="1">
              <a:off x="10908036" y="6826436"/>
              <a:ext cx="2546215" cy="100523"/>
            </a:xfrm>
            <a:prstGeom prst="straightConnector1">
              <a:avLst/>
            </a:prstGeom>
            <a:noFill/>
            <a:ln w="28575" cap="flat" cmpd="sng">
              <a:solidFill>
                <a:schemeClr val="dk1"/>
              </a:solidFill>
              <a:prstDash val="solid"/>
              <a:round/>
              <a:headEnd type="none" w="sm" len="sm"/>
              <a:tailEnd type="none" w="sm" len="sm"/>
            </a:ln>
          </p:spPr>
        </p:cxnSp>
        <p:sp>
          <p:nvSpPr>
            <p:cNvPr id="373" name="Google Shape;373;p168"/>
            <p:cNvSpPr txBox="1"/>
            <p:nvPr/>
          </p:nvSpPr>
          <p:spPr>
            <a:xfrm>
              <a:off x="13997116" y="6578266"/>
              <a:ext cx="2387100" cy="430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Global Minimum</a:t>
              </a:r>
              <a:endParaRPr sz="1400" b="0" i="0" u="none" strike="noStrike" cap="none">
                <a:solidFill>
                  <a:srgbClr val="000000"/>
                </a:solidFill>
                <a:latin typeface="Arial"/>
                <a:ea typeface="Arial"/>
                <a:cs typeface="Arial"/>
                <a:sym typeface="Arial"/>
              </a:endParaRPr>
            </a:p>
          </p:txBody>
        </p:sp>
        <p:cxnSp>
          <p:nvCxnSpPr>
            <p:cNvPr id="374" name="Google Shape;374;p168"/>
            <p:cNvCxnSpPr/>
            <p:nvPr/>
          </p:nvCxnSpPr>
          <p:spPr>
            <a:xfrm flipH="1">
              <a:off x="12398336" y="3279542"/>
              <a:ext cx="1762623" cy="2601790"/>
            </a:xfrm>
            <a:prstGeom prst="straightConnector1">
              <a:avLst/>
            </a:prstGeom>
            <a:noFill/>
            <a:ln w="28575" cap="flat" cmpd="sng">
              <a:solidFill>
                <a:schemeClr val="dk1"/>
              </a:solidFill>
              <a:prstDash val="dash"/>
              <a:round/>
              <a:headEnd type="none" w="sm" len="sm"/>
              <a:tailEnd type="none" w="sm" len="sm"/>
            </a:ln>
          </p:spPr>
        </p:cxnSp>
        <p:grpSp>
          <p:nvGrpSpPr>
            <p:cNvPr id="375" name="Google Shape;375;p168"/>
            <p:cNvGrpSpPr/>
            <p:nvPr/>
          </p:nvGrpSpPr>
          <p:grpSpPr>
            <a:xfrm flipH="1">
              <a:off x="11232685" y="3840209"/>
              <a:ext cx="2221565" cy="2738057"/>
              <a:chOff x="2092658" y="1545937"/>
              <a:chExt cx="2221565" cy="2738057"/>
            </a:xfrm>
          </p:grpSpPr>
          <p:cxnSp>
            <p:nvCxnSpPr>
              <p:cNvPr id="376" name="Google Shape;376;p168"/>
              <p:cNvCxnSpPr/>
              <p:nvPr/>
            </p:nvCxnSpPr>
            <p:spPr>
              <a:xfrm>
                <a:off x="2593466" y="2295677"/>
                <a:ext cx="391969" cy="628483"/>
              </a:xfrm>
              <a:prstGeom prst="straightConnector1">
                <a:avLst/>
              </a:prstGeom>
              <a:noFill/>
              <a:ln w="28575" cap="flat" cmpd="sng">
                <a:solidFill>
                  <a:srgbClr val="FF0000"/>
                </a:solidFill>
                <a:prstDash val="solid"/>
                <a:round/>
                <a:headEnd type="none" w="sm" len="sm"/>
                <a:tailEnd type="triangle" w="med" len="med"/>
              </a:ln>
            </p:spPr>
          </p:cxnSp>
          <p:sp>
            <p:nvSpPr>
              <p:cNvPr id="377" name="Google Shape;377;p168"/>
              <p:cNvSpPr/>
              <p:nvPr/>
            </p:nvSpPr>
            <p:spPr>
              <a:xfrm>
                <a:off x="2092658" y="1545937"/>
                <a:ext cx="740228" cy="74022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78" name="Google Shape;378;p168"/>
              <p:cNvCxnSpPr/>
              <p:nvPr/>
            </p:nvCxnSpPr>
            <p:spPr>
              <a:xfrm>
                <a:off x="3713008" y="3836356"/>
                <a:ext cx="601215" cy="447638"/>
              </a:xfrm>
              <a:prstGeom prst="straightConnector1">
                <a:avLst/>
              </a:prstGeom>
              <a:noFill/>
              <a:ln w="28575" cap="flat" cmpd="sng">
                <a:solidFill>
                  <a:srgbClr val="FF0000"/>
                </a:solidFill>
                <a:prstDash val="solid"/>
                <a:round/>
                <a:headEnd type="none" w="sm" len="sm"/>
                <a:tailEnd type="triangle" w="med" len="med"/>
              </a:ln>
            </p:spPr>
          </p:cxnSp>
          <p:cxnSp>
            <p:nvCxnSpPr>
              <p:cNvPr id="379" name="Google Shape;379;p168"/>
              <p:cNvCxnSpPr/>
              <p:nvPr/>
            </p:nvCxnSpPr>
            <p:spPr>
              <a:xfrm>
                <a:off x="3023589" y="3011299"/>
                <a:ext cx="527614" cy="667204"/>
              </a:xfrm>
              <a:prstGeom prst="straightConnector1">
                <a:avLst/>
              </a:prstGeom>
              <a:noFill/>
              <a:ln w="28575" cap="flat" cmpd="sng">
                <a:solidFill>
                  <a:srgbClr val="FF0000"/>
                </a:solidFill>
                <a:prstDash val="solid"/>
                <a:round/>
                <a:headEnd type="none" w="sm" len="sm"/>
                <a:tailEnd type="triangle" w="med" len="med"/>
              </a:ln>
            </p:spPr>
          </p:cxnSp>
        </p:grpSp>
        <p:sp>
          <p:nvSpPr>
            <p:cNvPr id="380" name="Google Shape;380;p168"/>
            <p:cNvSpPr txBox="1"/>
            <p:nvPr/>
          </p:nvSpPr>
          <p:spPr>
            <a:xfrm>
              <a:off x="5522331" y="4741440"/>
              <a:ext cx="1103100" cy="62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Cost</a:t>
              </a:r>
              <a:endParaRPr sz="2200" b="0" i="0" u="none" strike="noStrike" cap="none">
                <a:solidFill>
                  <a:srgbClr val="000000"/>
                </a:solidFill>
                <a:latin typeface="Open Sans"/>
                <a:ea typeface="Open Sans"/>
                <a:cs typeface="Open Sans"/>
                <a:sym typeface="Open Sans"/>
              </a:endParaRPr>
            </a:p>
          </p:txBody>
        </p:sp>
        <p:sp>
          <p:nvSpPr>
            <p:cNvPr id="381" name="Google Shape;381;p168"/>
            <p:cNvSpPr txBox="1"/>
            <p:nvPr/>
          </p:nvSpPr>
          <p:spPr>
            <a:xfrm>
              <a:off x="10105668" y="7501176"/>
              <a:ext cx="1566600" cy="628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Weight</a:t>
              </a:r>
              <a:endParaRPr sz="2200" b="0" i="0" u="none" strike="noStrike" cap="none">
                <a:solidFill>
                  <a:srgbClr val="000000"/>
                </a:solidFill>
                <a:latin typeface="Open Sans"/>
                <a:ea typeface="Open Sans"/>
                <a:cs typeface="Open Sans"/>
                <a:sym typeface="Open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6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Stochastic Gradient Descent (SGD)</a:t>
            </a:r>
            <a:endParaRPr/>
          </a:p>
        </p:txBody>
      </p:sp>
      <p:pic>
        <p:nvPicPr>
          <p:cNvPr id="388" name="Google Shape;388;p169"/>
          <p:cNvPicPr preferRelativeResize="0"/>
          <p:nvPr/>
        </p:nvPicPr>
        <p:blipFill rotWithShape="1">
          <a:blip r:embed="rId3">
            <a:alphaModFix/>
          </a:blip>
          <a:srcRect/>
          <a:stretch/>
        </p:blipFill>
        <p:spPr>
          <a:xfrm>
            <a:off x="3070177" y="751273"/>
            <a:ext cx="10453856" cy="341591"/>
          </a:xfrm>
          <a:prstGeom prst="rect">
            <a:avLst/>
          </a:prstGeom>
          <a:noFill/>
          <a:ln>
            <a:noFill/>
          </a:ln>
        </p:spPr>
      </p:pic>
      <p:sp>
        <p:nvSpPr>
          <p:cNvPr id="389" name="Google Shape;389;p169"/>
          <p:cNvSpPr txBox="1">
            <a:spLocks noGrp="1"/>
          </p:cNvSpPr>
          <p:nvPr>
            <p:ph type="body" idx="2"/>
          </p:nvPr>
        </p:nvSpPr>
        <p:spPr>
          <a:xfrm>
            <a:off x="1282431" y="2238805"/>
            <a:ext cx="14229300" cy="49620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Single data points are taken to find the optimized weights.</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The mathematical formulation for the weight evaluation for SGD is same as GD, but the data points are shuffled before using them for optimization.</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Random data points go into the optimizer and result into random weights, that is the resulted weights are noisy.</a:t>
            </a: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390" name="Google Shape;390;p169"/>
          <p:cNvPicPr preferRelativeResize="0"/>
          <p:nvPr/>
        </p:nvPicPr>
        <p:blipFill rotWithShape="1">
          <a:blip r:embed="rId4">
            <a:alphaModFix/>
          </a:blip>
          <a:srcRect/>
          <a:stretch/>
        </p:blipFill>
        <p:spPr>
          <a:xfrm>
            <a:off x="763319" y="2373504"/>
            <a:ext cx="489335" cy="489335"/>
          </a:xfrm>
          <a:prstGeom prst="rect">
            <a:avLst/>
          </a:prstGeom>
          <a:noFill/>
          <a:ln>
            <a:noFill/>
          </a:ln>
        </p:spPr>
      </p:pic>
      <p:pic>
        <p:nvPicPr>
          <p:cNvPr id="391" name="Google Shape;391;p169"/>
          <p:cNvPicPr preferRelativeResize="0"/>
          <p:nvPr/>
        </p:nvPicPr>
        <p:blipFill rotWithShape="1">
          <a:blip r:embed="rId4">
            <a:alphaModFix/>
          </a:blip>
          <a:srcRect/>
          <a:stretch/>
        </p:blipFill>
        <p:spPr>
          <a:xfrm>
            <a:off x="713444" y="3373859"/>
            <a:ext cx="489335" cy="489335"/>
          </a:xfrm>
          <a:prstGeom prst="rect">
            <a:avLst/>
          </a:prstGeom>
          <a:noFill/>
          <a:ln>
            <a:noFill/>
          </a:ln>
        </p:spPr>
      </p:pic>
      <p:pic>
        <p:nvPicPr>
          <p:cNvPr id="392" name="Google Shape;392;p169"/>
          <p:cNvPicPr preferRelativeResize="0"/>
          <p:nvPr/>
        </p:nvPicPr>
        <p:blipFill rotWithShape="1">
          <a:blip r:embed="rId4">
            <a:alphaModFix/>
          </a:blip>
          <a:srcRect/>
          <a:stretch/>
        </p:blipFill>
        <p:spPr>
          <a:xfrm>
            <a:off x="763319" y="4676257"/>
            <a:ext cx="489335" cy="4893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7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Stochastic Gradient Descent-Mini Batch (SGD-Mini Batch)</a:t>
            </a:r>
            <a:endParaRPr/>
          </a:p>
        </p:txBody>
      </p:sp>
      <p:pic>
        <p:nvPicPr>
          <p:cNvPr id="399" name="Google Shape;399;p170"/>
          <p:cNvPicPr preferRelativeResize="0"/>
          <p:nvPr/>
        </p:nvPicPr>
        <p:blipFill rotWithShape="1">
          <a:blip r:embed="rId3">
            <a:alphaModFix/>
          </a:blip>
          <a:srcRect/>
          <a:stretch/>
        </p:blipFill>
        <p:spPr>
          <a:xfrm>
            <a:off x="-120915" y="751273"/>
            <a:ext cx="16836041" cy="341591"/>
          </a:xfrm>
          <a:prstGeom prst="rect">
            <a:avLst/>
          </a:prstGeom>
          <a:noFill/>
          <a:ln>
            <a:noFill/>
          </a:ln>
        </p:spPr>
      </p:pic>
      <p:sp>
        <p:nvSpPr>
          <p:cNvPr id="400" name="Google Shape;400;p170"/>
          <p:cNvSpPr txBox="1">
            <a:spLocks noGrp="1"/>
          </p:cNvSpPr>
          <p:nvPr>
            <p:ph type="body" idx="2"/>
          </p:nvPr>
        </p:nvSpPr>
        <p:spPr>
          <a:xfrm>
            <a:off x="1328387" y="2502779"/>
            <a:ext cx="14229300" cy="49620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 Is combination of vanilla GD and SGD which distributes the whole training data in small mini-batches</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Divides the training data into small batches, so that the network can easily be trained on the data</a:t>
            </a: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The mathematical formulation is same as vanilla GD, but the training occurs batch wise</a:t>
            </a: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For example, training set has 400 training examples which are divided into 10 batches with each batch containing 40 training examples. Thus, the weight evaluation equation will be iterated over 10 times (number of batches).</a:t>
            </a: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grpSp>
        <p:nvGrpSpPr>
          <p:cNvPr id="401" name="Google Shape;401;p170"/>
          <p:cNvGrpSpPr/>
          <p:nvPr/>
        </p:nvGrpSpPr>
        <p:grpSpPr>
          <a:xfrm>
            <a:off x="966742" y="2629559"/>
            <a:ext cx="532568" cy="2491620"/>
            <a:chOff x="595245" y="1376267"/>
            <a:chExt cx="532568" cy="2491620"/>
          </a:xfrm>
        </p:grpSpPr>
        <p:grpSp>
          <p:nvGrpSpPr>
            <p:cNvPr id="402" name="Google Shape;402;p170"/>
            <p:cNvGrpSpPr/>
            <p:nvPr/>
          </p:nvGrpSpPr>
          <p:grpSpPr>
            <a:xfrm>
              <a:off x="595245" y="1376267"/>
              <a:ext cx="532568" cy="1492351"/>
              <a:chOff x="595245" y="1376267"/>
              <a:chExt cx="532568" cy="1492351"/>
            </a:xfrm>
          </p:grpSpPr>
          <p:pic>
            <p:nvPicPr>
              <p:cNvPr id="403" name="Google Shape;403;p170"/>
              <p:cNvPicPr preferRelativeResize="0"/>
              <p:nvPr/>
            </p:nvPicPr>
            <p:blipFill rotWithShape="1">
              <a:blip r:embed="rId4">
                <a:alphaModFix/>
              </a:blip>
              <a:srcRect/>
              <a:stretch/>
            </p:blipFill>
            <p:spPr>
              <a:xfrm>
                <a:off x="638478" y="1376267"/>
                <a:ext cx="489335" cy="489335"/>
              </a:xfrm>
              <a:prstGeom prst="rect">
                <a:avLst/>
              </a:prstGeom>
              <a:noFill/>
              <a:ln>
                <a:noFill/>
              </a:ln>
            </p:spPr>
          </p:pic>
          <p:pic>
            <p:nvPicPr>
              <p:cNvPr id="404" name="Google Shape;404;p170"/>
              <p:cNvPicPr preferRelativeResize="0"/>
              <p:nvPr/>
            </p:nvPicPr>
            <p:blipFill rotWithShape="1">
              <a:blip r:embed="rId4">
                <a:alphaModFix/>
              </a:blip>
              <a:srcRect/>
              <a:stretch/>
            </p:blipFill>
            <p:spPr>
              <a:xfrm>
                <a:off x="595245" y="2379283"/>
                <a:ext cx="489335" cy="489335"/>
              </a:xfrm>
              <a:prstGeom prst="rect">
                <a:avLst/>
              </a:prstGeom>
              <a:noFill/>
              <a:ln>
                <a:noFill/>
              </a:ln>
            </p:spPr>
          </p:pic>
        </p:grpSp>
        <p:pic>
          <p:nvPicPr>
            <p:cNvPr id="405" name="Google Shape;405;p170"/>
            <p:cNvPicPr preferRelativeResize="0"/>
            <p:nvPr/>
          </p:nvPicPr>
          <p:blipFill rotWithShape="1">
            <a:blip r:embed="rId4">
              <a:alphaModFix/>
            </a:blip>
            <a:srcRect/>
            <a:stretch/>
          </p:blipFill>
          <p:spPr>
            <a:xfrm>
              <a:off x="628495" y="3378552"/>
              <a:ext cx="489335" cy="489335"/>
            </a:xfrm>
            <a:prstGeom prst="rect">
              <a:avLst/>
            </a:prstGeom>
            <a:noFill/>
            <a:ln>
              <a:noFill/>
            </a:ln>
          </p:spPr>
        </p:pic>
      </p:grpSp>
      <p:pic>
        <p:nvPicPr>
          <p:cNvPr id="406" name="Google Shape;406;p170"/>
          <p:cNvPicPr preferRelativeResize="0"/>
          <p:nvPr/>
        </p:nvPicPr>
        <p:blipFill rotWithShape="1">
          <a:blip r:embed="rId4">
            <a:alphaModFix/>
          </a:blip>
          <a:srcRect/>
          <a:stretch/>
        </p:blipFill>
        <p:spPr>
          <a:xfrm>
            <a:off x="1009975" y="5632141"/>
            <a:ext cx="489335" cy="4893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7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GD vs. SGD-Mini Batch </a:t>
            </a:r>
            <a:endParaRPr/>
          </a:p>
        </p:txBody>
      </p:sp>
      <p:pic>
        <p:nvPicPr>
          <p:cNvPr id="413" name="Google Shape;413;p171"/>
          <p:cNvPicPr preferRelativeResize="0"/>
          <p:nvPr/>
        </p:nvPicPr>
        <p:blipFill rotWithShape="1">
          <a:blip r:embed="rId3">
            <a:alphaModFix/>
          </a:blip>
          <a:srcRect/>
          <a:stretch/>
        </p:blipFill>
        <p:spPr>
          <a:xfrm>
            <a:off x="4528237" y="674720"/>
            <a:ext cx="7140124" cy="341591"/>
          </a:xfrm>
          <a:prstGeom prst="rect">
            <a:avLst/>
          </a:prstGeom>
          <a:noFill/>
          <a:ln>
            <a:noFill/>
          </a:ln>
        </p:spPr>
      </p:pic>
      <p:cxnSp>
        <p:nvCxnSpPr>
          <p:cNvPr id="414" name="Google Shape;414;p171"/>
          <p:cNvCxnSpPr/>
          <p:nvPr/>
        </p:nvCxnSpPr>
        <p:spPr>
          <a:xfrm>
            <a:off x="8509547" y="8019209"/>
            <a:ext cx="6763407" cy="0"/>
          </a:xfrm>
          <a:prstGeom prst="straightConnector1">
            <a:avLst/>
          </a:prstGeom>
          <a:noFill/>
          <a:ln w="38100" cap="flat" cmpd="sng">
            <a:solidFill>
              <a:schemeClr val="dk1"/>
            </a:solidFill>
            <a:prstDash val="solid"/>
            <a:round/>
            <a:headEnd type="none" w="sm" len="sm"/>
            <a:tailEnd type="triangle" w="med" len="med"/>
          </a:ln>
        </p:spPr>
      </p:cxnSp>
      <p:cxnSp>
        <p:nvCxnSpPr>
          <p:cNvPr id="415" name="Google Shape;415;p171"/>
          <p:cNvCxnSpPr/>
          <p:nvPr/>
        </p:nvCxnSpPr>
        <p:spPr>
          <a:xfrm rot="10800000">
            <a:off x="8509547" y="3494956"/>
            <a:ext cx="0" cy="4541569"/>
          </a:xfrm>
          <a:prstGeom prst="straightConnector1">
            <a:avLst/>
          </a:prstGeom>
          <a:noFill/>
          <a:ln w="38100" cap="flat" cmpd="sng">
            <a:solidFill>
              <a:schemeClr val="dk1"/>
            </a:solidFill>
            <a:prstDash val="solid"/>
            <a:round/>
            <a:headEnd type="none" w="sm" len="sm"/>
            <a:tailEnd type="triangle" w="med" len="med"/>
          </a:ln>
        </p:spPr>
      </p:cxnSp>
      <p:grpSp>
        <p:nvGrpSpPr>
          <p:cNvPr id="416" name="Google Shape;416;p171"/>
          <p:cNvGrpSpPr/>
          <p:nvPr/>
        </p:nvGrpSpPr>
        <p:grpSpPr>
          <a:xfrm>
            <a:off x="8762906" y="3868582"/>
            <a:ext cx="5795353" cy="3824334"/>
            <a:chOff x="10523269" y="3528756"/>
            <a:chExt cx="3124497" cy="2736164"/>
          </a:xfrm>
        </p:grpSpPr>
        <p:sp>
          <p:nvSpPr>
            <p:cNvPr id="417" name="Google Shape;417;p171"/>
            <p:cNvSpPr/>
            <p:nvPr/>
          </p:nvSpPr>
          <p:spPr>
            <a:xfrm>
              <a:off x="11888644" y="4812412"/>
              <a:ext cx="147225" cy="142875"/>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8" name="Google Shape;418;p171"/>
            <p:cNvSpPr/>
            <p:nvPr/>
          </p:nvSpPr>
          <p:spPr>
            <a:xfrm>
              <a:off x="10523269" y="3528756"/>
              <a:ext cx="3124497" cy="2736164"/>
            </a:xfrm>
            <a:prstGeom prst="ellipse">
              <a:avLst/>
            </a:prstGeom>
            <a:noFill/>
            <a:ln w="25400" cap="flat" cmpd="sng">
              <a:solidFill>
                <a:srgbClr val="3A383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p171"/>
            <p:cNvSpPr/>
            <p:nvPr/>
          </p:nvSpPr>
          <p:spPr>
            <a:xfrm>
              <a:off x="10687331" y="3765069"/>
              <a:ext cx="2582229" cy="2055721"/>
            </a:xfrm>
            <a:prstGeom prst="ellipse">
              <a:avLst/>
            </a:prstGeom>
            <a:noFill/>
            <a:ln w="28575" cap="flat" cmpd="sng">
              <a:solidFill>
                <a:srgbClr val="3A383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171"/>
            <p:cNvSpPr/>
            <p:nvPr/>
          </p:nvSpPr>
          <p:spPr>
            <a:xfrm>
              <a:off x="11052092" y="3951950"/>
              <a:ext cx="1852705" cy="1767543"/>
            </a:xfrm>
            <a:prstGeom prst="ellipse">
              <a:avLst/>
            </a:prstGeom>
            <a:noFill/>
            <a:ln w="25400" cap="flat" cmpd="sng">
              <a:solidFill>
                <a:srgbClr val="3A383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1" name="Google Shape;421;p171"/>
            <p:cNvSpPr/>
            <p:nvPr/>
          </p:nvSpPr>
          <p:spPr>
            <a:xfrm>
              <a:off x="11434506" y="4466190"/>
              <a:ext cx="1087877" cy="861298"/>
            </a:xfrm>
            <a:prstGeom prst="ellipse">
              <a:avLst/>
            </a:prstGeom>
            <a:noFill/>
            <a:ln w="25400" cap="flat" cmpd="sng">
              <a:solidFill>
                <a:srgbClr val="3A3838"/>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2" name="Google Shape;422;p171"/>
            <p:cNvCxnSpPr>
              <a:endCxn id="419" idx="7"/>
            </p:cNvCxnSpPr>
            <p:nvPr/>
          </p:nvCxnSpPr>
          <p:spPr>
            <a:xfrm flipH="1">
              <a:off x="12891402" y="3824623"/>
              <a:ext cx="187800" cy="241500"/>
            </a:xfrm>
            <a:prstGeom prst="straightConnector1">
              <a:avLst/>
            </a:prstGeom>
            <a:noFill/>
            <a:ln w="28575" cap="flat" cmpd="sng">
              <a:solidFill>
                <a:srgbClr val="00B0F0"/>
              </a:solidFill>
              <a:prstDash val="solid"/>
              <a:round/>
              <a:headEnd type="none" w="sm" len="sm"/>
              <a:tailEnd type="triangle" w="med" len="med"/>
            </a:ln>
          </p:spPr>
        </p:cxnSp>
        <p:cxnSp>
          <p:nvCxnSpPr>
            <p:cNvPr id="423" name="Google Shape;423;p171"/>
            <p:cNvCxnSpPr>
              <a:stCxn id="419" idx="7"/>
            </p:cNvCxnSpPr>
            <p:nvPr/>
          </p:nvCxnSpPr>
          <p:spPr>
            <a:xfrm flipH="1">
              <a:off x="12703902" y="4066123"/>
              <a:ext cx="187500" cy="231000"/>
            </a:xfrm>
            <a:prstGeom prst="straightConnector1">
              <a:avLst/>
            </a:prstGeom>
            <a:noFill/>
            <a:ln w="28575" cap="flat" cmpd="sng">
              <a:solidFill>
                <a:srgbClr val="00B0F0"/>
              </a:solidFill>
              <a:prstDash val="solid"/>
              <a:round/>
              <a:headEnd type="none" w="sm" len="sm"/>
              <a:tailEnd type="triangle" w="med" len="med"/>
            </a:ln>
          </p:spPr>
        </p:cxnSp>
        <p:cxnSp>
          <p:nvCxnSpPr>
            <p:cNvPr id="424" name="Google Shape;424;p171"/>
            <p:cNvCxnSpPr>
              <a:endCxn id="421" idx="7"/>
            </p:cNvCxnSpPr>
            <p:nvPr/>
          </p:nvCxnSpPr>
          <p:spPr>
            <a:xfrm flipH="1">
              <a:off x="12363067" y="4297124"/>
              <a:ext cx="341100" cy="295200"/>
            </a:xfrm>
            <a:prstGeom prst="straightConnector1">
              <a:avLst/>
            </a:prstGeom>
            <a:noFill/>
            <a:ln w="28575" cap="flat" cmpd="sng">
              <a:solidFill>
                <a:srgbClr val="00B0F0"/>
              </a:solidFill>
              <a:prstDash val="solid"/>
              <a:round/>
              <a:headEnd type="none" w="sm" len="sm"/>
              <a:tailEnd type="triangle" w="med" len="med"/>
            </a:ln>
          </p:spPr>
        </p:cxnSp>
        <p:cxnSp>
          <p:nvCxnSpPr>
            <p:cNvPr id="425" name="Google Shape;425;p171"/>
            <p:cNvCxnSpPr>
              <a:stCxn id="421" idx="7"/>
            </p:cNvCxnSpPr>
            <p:nvPr/>
          </p:nvCxnSpPr>
          <p:spPr>
            <a:xfrm flipH="1">
              <a:off x="11961667" y="4592324"/>
              <a:ext cx="401400" cy="304500"/>
            </a:xfrm>
            <a:prstGeom prst="straightConnector1">
              <a:avLst/>
            </a:prstGeom>
            <a:noFill/>
            <a:ln w="28575" cap="flat" cmpd="sng">
              <a:solidFill>
                <a:srgbClr val="00B0F0"/>
              </a:solidFill>
              <a:prstDash val="solid"/>
              <a:round/>
              <a:headEnd type="none" w="sm" len="sm"/>
              <a:tailEnd type="triangle" w="med" len="med"/>
            </a:ln>
          </p:spPr>
        </p:cxnSp>
        <p:cxnSp>
          <p:nvCxnSpPr>
            <p:cNvPr id="426" name="Google Shape;426;p171"/>
            <p:cNvCxnSpPr>
              <a:stCxn id="418" idx="0"/>
            </p:cNvCxnSpPr>
            <p:nvPr/>
          </p:nvCxnSpPr>
          <p:spPr>
            <a:xfrm flipH="1">
              <a:off x="11700317" y="3528756"/>
              <a:ext cx="385200" cy="261300"/>
            </a:xfrm>
            <a:prstGeom prst="straightConnector1">
              <a:avLst/>
            </a:prstGeom>
            <a:noFill/>
            <a:ln w="28575" cap="flat" cmpd="sng">
              <a:solidFill>
                <a:srgbClr val="FF0000"/>
              </a:solidFill>
              <a:prstDash val="solid"/>
              <a:round/>
              <a:headEnd type="none" w="sm" len="sm"/>
              <a:tailEnd type="triangle" w="med" len="med"/>
            </a:ln>
          </p:spPr>
        </p:cxnSp>
        <p:cxnSp>
          <p:nvCxnSpPr>
            <p:cNvPr id="427" name="Google Shape;427;p171"/>
            <p:cNvCxnSpPr>
              <a:endCxn id="420" idx="0"/>
            </p:cNvCxnSpPr>
            <p:nvPr/>
          </p:nvCxnSpPr>
          <p:spPr>
            <a:xfrm>
              <a:off x="11716845" y="3790250"/>
              <a:ext cx="261600" cy="161700"/>
            </a:xfrm>
            <a:prstGeom prst="straightConnector1">
              <a:avLst/>
            </a:prstGeom>
            <a:noFill/>
            <a:ln w="28575" cap="flat" cmpd="sng">
              <a:solidFill>
                <a:srgbClr val="FF0000"/>
              </a:solidFill>
              <a:prstDash val="solid"/>
              <a:round/>
              <a:headEnd type="none" w="sm" len="sm"/>
              <a:tailEnd type="triangle" w="med" len="med"/>
            </a:ln>
          </p:spPr>
        </p:cxnSp>
        <p:cxnSp>
          <p:nvCxnSpPr>
            <p:cNvPr id="428" name="Google Shape;428;p171"/>
            <p:cNvCxnSpPr>
              <a:stCxn id="420" idx="0"/>
            </p:cNvCxnSpPr>
            <p:nvPr/>
          </p:nvCxnSpPr>
          <p:spPr>
            <a:xfrm flipH="1">
              <a:off x="11538645" y="3951950"/>
              <a:ext cx="439800" cy="382200"/>
            </a:xfrm>
            <a:prstGeom prst="straightConnector1">
              <a:avLst/>
            </a:prstGeom>
            <a:noFill/>
            <a:ln w="28575" cap="flat" cmpd="sng">
              <a:solidFill>
                <a:srgbClr val="FF0000"/>
              </a:solidFill>
              <a:prstDash val="solid"/>
              <a:round/>
              <a:headEnd type="none" w="sm" len="sm"/>
              <a:tailEnd type="triangle" w="med" len="med"/>
            </a:ln>
          </p:spPr>
        </p:cxnSp>
        <p:cxnSp>
          <p:nvCxnSpPr>
            <p:cNvPr id="429" name="Google Shape;429;p171"/>
            <p:cNvCxnSpPr/>
            <p:nvPr/>
          </p:nvCxnSpPr>
          <p:spPr>
            <a:xfrm>
              <a:off x="11538428" y="4333998"/>
              <a:ext cx="423191" cy="562841"/>
            </a:xfrm>
            <a:prstGeom prst="straightConnector1">
              <a:avLst/>
            </a:prstGeom>
            <a:noFill/>
            <a:ln w="28575" cap="flat" cmpd="sng">
              <a:solidFill>
                <a:srgbClr val="FF0000"/>
              </a:solidFill>
              <a:prstDash val="solid"/>
              <a:round/>
              <a:headEnd type="none" w="sm" len="sm"/>
              <a:tailEnd type="triangle" w="med" len="med"/>
            </a:ln>
          </p:spPr>
        </p:cxnSp>
      </p:grpSp>
      <p:grpSp>
        <p:nvGrpSpPr>
          <p:cNvPr id="430" name="Google Shape;430;p171"/>
          <p:cNvGrpSpPr/>
          <p:nvPr/>
        </p:nvGrpSpPr>
        <p:grpSpPr>
          <a:xfrm>
            <a:off x="1731621" y="3605495"/>
            <a:ext cx="5772765" cy="4381576"/>
            <a:chOff x="2650944" y="596988"/>
            <a:chExt cx="7276825" cy="5301707"/>
          </a:xfrm>
        </p:grpSpPr>
        <p:cxnSp>
          <p:nvCxnSpPr>
            <p:cNvPr id="431" name="Google Shape;431;p171"/>
            <p:cNvCxnSpPr/>
            <p:nvPr/>
          </p:nvCxnSpPr>
          <p:spPr>
            <a:xfrm>
              <a:off x="2650944" y="5879646"/>
              <a:ext cx="7219950" cy="0"/>
            </a:xfrm>
            <a:prstGeom prst="straightConnector1">
              <a:avLst/>
            </a:prstGeom>
            <a:noFill/>
            <a:ln w="38100" cap="flat" cmpd="sng">
              <a:solidFill>
                <a:schemeClr val="dk1"/>
              </a:solidFill>
              <a:prstDash val="solid"/>
              <a:round/>
              <a:headEnd type="none" w="sm" len="sm"/>
              <a:tailEnd type="triangle" w="med" len="med"/>
            </a:ln>
          </p:spPr>
        </p:cxnSp>
        <p:cxnSp>
          <p:nvCxnSpPr>
            <p:cNvPr id="432" name="Google Shape;432;p171"/>
            <p:cNvCxnSpPr/>
            <p:nvPr/>
          </p:nvCxnSpPr>
          <p:spPr>
            <a:xfrm rot="10800000">
              <a:off x="2650944" y="596988"/>
              <a:ext cx="0" cy="5301707"/>
            </a:xfrm>
            <a:prstGeom prst="straightConnector1">
              <a:avLst/>
            </a:prstGeom>
            <a:noFill/>
            <a:ln w="38100" cap="flat" cmpd="sng">
              <a:solidFill>
                <a:schemeClr val="dk1"/>
              </a:solidFill>
              <a:prstDash val="solid"/>
              <a:round/>
              <a:headEnd type="none" w="sm" len="sm"/>
              <a:tailEnd type="triangle" w="med" len="med"/>
            </a:ln>
          </p:spPr>
        </p:cxnSp>
        <p:sp>
          <p:nvSpPr>
            <p:cNvPr id="433" name="Google Shape;433;p171"/>
            <p:cNvSpPr/>
            <p:nvPr/>
          </p:nvSpPr>
          <p:spPr>
            <a:xfrm>
              <a:off x="3077028" y="1320801"/>
              <a:ext cx="6850741" cy="4278826"/>
            </a:xfrm>
            <a:custGeom>
              <a:avLst/>
              <a:gdLst/>
              <a:ahLst/>
              <a:cxnLst/>
              <a:rect l="l" t="t" r="r" b="b"/>
              <a:pathLst>
                <a:path w="5435916" h="3821184" extrusionOk="0">
                  <a:moveTo>
                    <a:pt x="0" y="0"/>
                  </a:moveTo>
                  <a:cubicBezTo>
                    <a:pt x="541771" y="1647144"/>
                    <a:pt x="454728" y="3683148"/>
                    <a:pt x="2650592" y="3817257"/>
                  </a:cubicBezTo>
                  <a:cubicBezTo>
                    <a:pt x="4846456" y="3951366"/>
                    <a:pt x="5031935" y="610798"/>
                    <a:pt x="5435916" y="3617"/>
                  </a:cubicBezTo>
                </a:path>
              </a:pathLst>
            </a:custGeom>
            <a:noFill/>
            <a:ln w="762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34" name="Google Shape;434;p171"/>
            <p:cNvGrpSpPr/>
            <p:nvPr/>
          </p:nvGrpSpPr>
          <p:grpSpPr>
            <a:xfrm flipH="1">
              <a:off x="3401238" y="2136664"/>
              <a:ext cx="2219230" cy="3184636"/>
              <a:chOff x="5625361" y="1883760"/>
              <a:chExt cx="2219230" cy="3184636"/>
            </a:xfrm>
          </p:grpSpPr>
          <p:cxnSp>
            <p:nvCxnSpPr>
              <p:cNvPr id="435" name="Google Shape;435;p171"/>
              <p:cNvCxnSpPr/>
              <p:nvPr/>
            </p:nvCxnSpPr>
            <p:spPr>
              <a:xfrm flipH="1">
                <a:off x="7354503" y="2359192"/>
                <a:ext cx="286495" cy="788735"/>
              </a:xfrm>
              <a:prstGeom prst="straightConnector1">
                <a:avLst/>
              </a:prstGeom>
              <a:noFill/>
              <a:ln w="28575" cap="flat" cmpd="sng">
                <a:solidFill>
                  <a:srgbClr val="00B0F0"/>
                </a:solidFill>
                <a:prstDash val="solid"/>
                <a:round/>
                <a:headEnd type="none" w="sm" len="sm"/>
                <a:tailEnd type="triangle" w="med" len="med"/>
              </a:ln>
            </p:spPr>
          </p:cxnSp>
          <p:sp>
            <p:nvSpPr>
              <p:cNvPr id="436" name="Google Shape;436;p171"/>
              <p:cNvSpPr/>
              <p:nvPr/>
            </p:nvSpPr>
            <p:spPr>
              <a:xfrm>
                <a:off x="7339004" y="1883760"/>
                <a:ext cx="505587" cy="505586"/>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7" name="Google Shape;437;p171"/>
              <p:cNvCxnSpPr/>
              <p:nvPr/>
            </p:nvCxnSpPr>
            <p:spPr>
              <a:xfrm flipH="1">
                <a:off x="7003545" y="3236994"/>
                <a:ext cx="354658" cy="744093"/>
              </a:xfrm>
              <a:prstGeom prst="straightConnector1">
                <a:avLst/>
              </a:prstGeom>
              <a:noFill/>
              <a:ln w="28575" cap="flat" cmpd="sng">
                <a:solidFill>
                  <a:srgbClr val="00B0F0"/>
                </a:solidFill>
                <a:prstDash val="solid"/>
                <a:round/>
                <a:headEnd type="none" w="sm" len="sm"/>
                <a:tailEnd type="triangle" w="med" len="med"/>
              </a:ln>
            </p:spPr>
          </p:cxnSp>
          <p:cxnSp>
            <p:nvCxnSpPr>
              <p:cNvPr id="438" name="Google Shape;438;p171"/>
              <p:cNvCxnSpPr/>
              <p:nvPr/>
            </p:nvCxnSpPr>
            <p:spPr>
              <a:xfrm flipH="1">
                <a:off x="6445089" y="4100457"/>
                <a:ext cx="495983" cy="542489"/>
              </a:xfrm>
              <a:prstGeom prst="straightConnector1">
                <a:avLst/>
              </a:prstGeom>
              <a:noFill/>
              <a:ln w="28575" cap="flat" cmpd="sng">
                <a:solidFill>
                  <a:srgbClr val="00B0F0"/>
                </a:solidFill>
                <a:prstDash val="solid"/>
                <a:round/>
                <a:headEnd type="none" w="sm" len="sm"/>
                <a:tailEnd type="triangle" w="med" len="med"/>
              </a:ln>
            </p:spPr>
          </p:cxnSp>
          <p:cxnSp>
            <p:nvCxnSpPr>
              <p:cNvPr id="439" name="Google Shape;439;p171"/>
              <p:cNvCxnSpPr/>
              <p:nvPr/>
            </p:nvCxnSpPr>
            <p:spPr>
              <a:xfrm flipH="1">
                <a:off x="5625361" y="4647964"/>
                <a:ext cx="763604" cy="420432"/>
              </a:xfrm>
              <a:prstGeom prst="straightConnector1">
                <a:avLst/>
              </a:prstGeom>
              <a:noFill/>
              <a:ln w="28575" cap="flat" cmpd="sng">
                <a:solidFill>
                  <a:srgbClr val="00B0F0"/>
                </a:solidFill>
                <a:prstDash val="solid"/>
                <a:round/>
                <a:headEnd type="none" w="sm" len="sm"/>
                <a:tailEnd type="triangle" w="med" len="med"/>
              </a:ln>
            </p:spPr>
          </p:cxnSp>
        </p:grpSp>
        <p:cxnSp>
          <p:nvCxnSpPr>
            <p:cNvPr id="440" name="Google Shape;440;p171"/>
            <p:cNvCxnSpPr/>
            <p:nvPr/>
          </p:nvCxnSpPr>
          <p:spPr>
            <a:xfrm flipH="1">
              <a:off x="3190875" y="2683264"/>
              <a:ext cx="413956" cy="717567"/>
            </a:xfrm>
            <a:prstGeom prst="straightConnector1">
              <a:avLst/>
            </a:prstGeom>
            <a:noFill/>
            <a:ln w="28575" cap="flat" cmpd="sng">
              <a:solidFill>
                <a:srgbClr val="FF0000"/>
              </a:solidFill>
              <a:prstDash val="solid"/>
              <a:round/>
              <a:headEnd type="none" w="sm" len="sm"/>
              <a:tailEnd type="triangle" w="med" len="med"/>
            </a:ln>
          </p:spPr>
        </p:cxnSp>
        <p:cxnSp>
          <p:nvCxnSpPr>
            <p:cNvPr id="441" name="Google Shape;441;p171"/>
            <p:cNvCxnSpPr/>
            <p:nvPr/>
          </p:nvCxnSpPr>
          <p:spPr>
            <a:xfrm>
              <a:off x="3190875" y="3400831"/>
              <a:ext cx="1051409" cy="380564"/>
            </a:xfrm>
            <a:prstGeom prst="straightConnector1">
              <a:avLst/>
            </a:prstGeom>
            <a:noFill/>
            <a:ln w="28575" cap="flat" cmpd="sng">
              <a:solidFill>
                <a:srgbClr val="FF0000"/>
              </a:solidFill>
              <a:prstDash val="solid"/>
              <a:round/>
              <a:headEnd type="none" w="sm" len="sm"/>
              <a:tailEnd type="triangle" w="med" len="med"/>
            </a:ln>
          </p:spPr>
        </p:cxnSp>
        <p:cxnSp>
          <p:nvCxnSpPr>
            <p:cNvPr id="442" name="Google Shape;442;p171"/>
            <p:cNvCxnSpPr/>
            <p:nvPr/>
          </p:nvCxnSpPr>
          <p:spPr>
            <a:xfrm flipH="1">
              <a:off x="4055922" y="3781395"/>
              <a:ext cx="129657" cy="981899"/>
            </a:xfrm>
            <a:prstGeom prst="straightConnector1">
              <a:avLst/>
            </a:prstGeom>
            <a:noFill/>
            <a:ln w="28575" cap="flat" cmpd="sng">
              <a:solidFill>
                <a:srgbClr val="FF0000"/>
              </a:solidFill>
              <a:prstDash val="solid"/>
              <a:round/>
              <a:headEnd type="none" w="sm" len="sm"/>
              <a:tailEnd type="triangle" w="med" len="med"/>
            </a:ln>
          </p:spPr>
        </p:cxnSp>
        <p:cxnSp>
          <p:nvCxnSpPr>
            <p:cNvPr id="443" name="Google Shape;443;p171"/>
            <p:cNvCxnSpPr/>
            <p:nvPr/>
          </p:nvCxnSpPr>
          <p:spPr>
            <a:xfrm>
              <a:off x="4055922" y="4733925"/>
              <a:ext cx="1182744" cy="0"/>
            </a:xfrm>
            <a:prstGeom prst="straightConnector1">
              <a:avLst/>
            </a:prstGeom>
            <a:noFill/>
            <a:ln w="28575" cap="flat" cmpd="sng">
              <a:solidFill>
                <a:srgbClr val="FF0000"/>
              </a:solidFill>
              <a:prstDash val="solid"/>
              <a:round/>
              <a:headEnd type="none" w="sm" len="sm"/>
              <a:tailEnd type="triangle" w="med" len="med"/>
            </a:ln>
          </p:spPr>
        </p:cxnSp>
        <p:cxnSp>
          <p:nvCxnSpPr>
            <p:cNvPr id="444" name="Google Shape;444;p171"/>
            <p:cNvCxnSpPr/>
            <p:nvPr/>
          </p:nvCxnSpPr>
          <p:spPr>
            <a:xfrm>
              <a:off x="5188744" y="4733925"/>
              <a:ext cx="516731" cy="587375"/>
            </a:xfrm>
            <a:prstGeom prst="straightConnector1">
              <a:avLst/>
            </a:prstGeom>
            <a:noFill/>
            <a:ln w="28575" cap="flat" cmpd="sng">
              <a:solidFill>
                <a:srgbClr val="FF0000"/>
              </a:solidFill>
              <a:prstDash val="solid"/>
              <a:round/>
              <a:headEnd type="none" w="sm" len="sm"/>
              <a:tailEnd type="triangle" w="med" len="med"/>
            </a:ln>
          </p:spPr>
        </p:cxnSp>
      </p:grpSp>
      <p:sp>
        <p:nvSpPr>
          <p:cNvPr id="445" name="Google Shape;445;p171"/>
          <p:cNvSpPr/>
          <p:nvPr/>
        </p:nvSpPr>
        <p:spPr>
          <a:xfrm flipH="1">
            <a:off x="11587909" y="3725886"/>
            <a:ext cx="249043" cy="285391"/>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171"/>
          <p:cNvSpPr/>
          <p:nvPr/>
        </p:nvSpPr>
        <p:spPr>
          <a:xfrm flipH="1">
            <a:off x="13379248" y="4091210"/>
            <a:ext cx="249043" cy="285391"/>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7" name="Google Shape;447;p171"/>
          <p:cNvSpPr txBox="1"/>
          <p:nvPr/>
        </p:nvSpPr>
        <p:spPr>
          <a:xfrm>
            <a:off x="753303" y="5148837"/>
            <a:ext cx="80948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Cost</a:t>
            </a:r>
            <a:endParaRPr sz="2200" b="0" i="0" u="none" strike="noStrike" cap="none">
              <a:solidFill>
                <a:srgbClr val="000000"/>
              </a:solidFill>
              <a:latin typeface="Open Sans"/>
              <a:ea typeface="Open Sans"/>
              <a:cs typeface="Open Sans"/>
              <a:sym typeface="Open Sans"/>
            </a:endParaRPr>
          </a:p>
        </p:txBody>
      </p:sp>
      <p:sp>
        <p:nvSpPr>
          <p:cNvPr id="448" name="Google Shape;448;p171"/>
          <p:cNvSpPr txBox="1"/>
          <p:nvPr/>
        </p:nvSpPr>
        <p:spPr>
          <a:xfrm>
            <a:off x="4331148" y="8090239"/>
            <a:ext cx="145451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Weight</a:t>
            </a:r>
            <a:endParaRPr sz="2200" b="0" i="0" u="none" strike="noStrike" cap="none">
              <a:solidFill>
                <a:srgbClr val="000000"/>
              </a:solidFill>
              <a:latin typeface="Open Sans"/>
              <a:ea typeface="Open Sans"/>
              <a:cs typeface="Open Sans"/>
              <a:sym typeface="Open Sans"/>
            </a:endParaRPr>
          </a:p>
        </p:txBody>
      </p:sp>
      <p:sp>
        <p:nvSpPr>
          <p:cNvPr id="449" name="Google Shape;449;p171"/>
          <p:cNvSpPr txBox="1"/>
          <p:nvPr/>
        </p:nvSpPr>
        <p:spPr>
          <a:xfrm>
            <a:off x="10891354" y="8235800"/>
            <a:ext cx="12840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Weight</a:t>
            </a:r>
            <a:endParaRPr sz="2200" b="0" i="0" u="none" strike="noStrike" cap="none">
              <a:solidFill>
                <a:srgbClr val="000000"/>
              </a:solidFill>
              <a:latin typeface="Open Sans"/>
              <a:ea typeface="Open Sans"/>
              <a:cs typeface="Open Sans"/>
              <a:sym typeface="Open Sans"/>
            </a:endParaRPr>
          </a:p>
        </p:txBody>
      </p:sp>
      <p:sp>
        <p:nvSpPr>
          <p:cNvPr id="450" name="Google Shape;450;p171"/>
          <p:cNvSpPr txBox="1">
            <a:spLocks noGrp="1"/>
          </p:cNvSpPr>
          <p:nvPr>
            <p:ph type="body" idx="2"/>
          </p:nvPr>
        </p:nvSpPr>
        <p:spPr>
          <a:xfrm>
            <a:off x="962525" y="1044752"/>
            <a:ext cx="13810201" cy="1362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GD is computationally expansive, but it converges into global minimum smoothly. On the other hand, in SGD, there is more noisy weight created which takes more time to reach the global minimum. </a:t>
            </a: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sp>
        <p:nvSpPr>
          <p:cNvPr id="451" name="Google Shape;451;p171"/>
          <p:cNvSpPr/>
          <p:nvPr/>
        </p:nvSpPr>
        <p:spPr>
          <a:xfrm rot="-1831156" flipH="1">
            <a:off x="2575919" y="4294241"/>
            <a:ext cx="4126324" cy="819626"/>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52" name="Google Shape;452;p171"/>
          <p:cNvSpPr txBox="1">
            <a:spLocks noGrp="1"/>
          </p:cNvSpPr>
          <p:nvPr>
            <p:ph type="body" idx="2"/>
          </p:nvPr>
        </p:nvSpPr>
        <p:spPr>
          <a:xfrm>
            <a:off x="6283538" y="2875324"/>
            <a:ext cx="1522308" cy="850562"/>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Noisy Weights</a:t>
            </a:r>
            <a:endParaRPr sz="2200"/>
          </a:p>
        </p:txBody>
      </p:sp>
      <p:sp>
        <p:nvSpPr>
          <p:cNvPr id="453" name="Google Shape;453;p171"/>
          <p:cNvSpPr/>
          <p:nvPr/>
        </p:nvSpPr>
        <p:spPr>
          <a:xfrm>
            <a:off x="6420155" y="2826888"/>
            <a:ext cx="1393809" cy="1213945"/>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54" name="Google Shape;454;p171"/>
          <p:cNvSpPr/>
          <p:nvPr/>
        </p:nvSpPr>
        <p:spPr>
          <a:xfrm rot="1274395">
            <a:off x="7738506" y="4128319"/>
            <a:ext cx="3056870" cy="156598"/>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17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SGD with Momentum</a:t>
            </a:r>
            <a:endParaRPr/>
          </a:p>
        </p:txBody>
      </p:sp>
      <p:pic>
        <p:nvPicPr>
          <p:cNvPr id="461" name="Google Shape;461;p172"/>
          <p:cNvPicPr preferRelativeResize="0"/>
          <p:nvPr/>
        </p:nvPicPr>
        <p:blipFill rotWithShape="1">
          <a:blip r:embed="rId3">
            <a:alphaModFix/>
          </a:blip>
          <a:srcRect/>
          <a:stretch/>
        </p:blipFill>
        <p:spPr>
          <a:xfrm>
            <a:off x="4370037" y="751273"/>
            <a:ext cx="7854136" cy="341591"/>
          </a:xfrm>
          <a:prstGeom prst="rect">
            <a:avLst/>
          </a:prstGeom>
          <a:noFill/>
          <a:ln>
            <a:noFill/>
          </a:ln>
        </p:spPr>
      </p:pic>
      <p:sp>
        <p:nvSpPr>
          <p:cNvPr id="462" name="Google Shape;462;p172"/>
          <p:cNvSpPr txBox="1">
            <a:spLocks noGrp="1"/>
          </p:cNvSpPr>
          <p:nvPr>
            <p:ph type="body" idx="2"/>
          </p:nvPr>
        </p:nvSpPr>
        <p:spPr>
          <a:xfrm>
            <a:off x="1358423" y="3258590"/>
            <a:ext cx="13877365" cy="1579418"/>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SGD with momentum or just momentum is an advanced optimization algorithm that uses moving average to update the trainable parameters.</a:t>
            </a:r>
            <a:endParaRPr/>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SGD with momentum is a very suitable method to overcome the noisy weights of SGD.</a:t>
            </a:r>
            <a:endParaRPr/>
          </a:p>
          <a:p>
            <a:pPr marL="76200" lvl="0" indent="0" algn="l" rtl="0">
              <a:lnSpc>
                <a:spcPct val="100000"/>
              </a:lnSpc>
              <a:spcBef>
                <a:spcPts val="1333"/>
              </a:spcBef>
              <a:spcAft>
                <a:spcPts val="0"/>
              </a:spcAft>
              <a:buSzPts val="2400"/>
              <a:buNone/>
            </a:pPr>
            <a:r>
              <a:rPr lang="en-IN" sz="2800"/>
              <a:t>                                                                     </a:t>
            </a:r>
            <a:endParaRPr/>
          </a:p>
          <a:p>
            <a:pPr marL="76200" lvl="0" indent="0" algn="l" rtl="0">
              <a:lnSpc>
                <a:spcPct val="100000"/>
              </a:lnSpc>
              <a:spcBef>
                <a:spcPts val="1333"/>
              </a:spcBef>
              <a:spcAft>
                <a:spcPts val="0"/>
              </a:spcAft>
              <a:buSzPts val="2400"/>
              <a:buNone/>
            </a:pPr>
            <a:r>
              <a:rPr lang="en-IN" sz="2800"/>
              <a:t>                                                                     </a:t>
            </a:r>
            <a:endParaRPr/>
          </a:p>
          <a:p>
            <a:pPr marL="76200" lvl="0" indent="0" algn="l" rtl="0">
              <a:lnSpc>
                <a:spcPct val="100000"/>
              </a:lnSpc>
              <a:spcBef>
                <a:spcPts val="1333"/>
              </a:spcBef>
              <a:spcAft>
                <a:spcPts val="0"/>
              </a:spcAft>
              <a:buSzPts val="2400"/>
              <a:buNone/>
            </a:pPr>
            <a:r>
              <a:rPr lang="en-IN" sz="2200"/>
              <a:t>                                               </a:t>
            </a:r>
            <a:endParaRPr/>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463" name="Google Shape;463;p172"/>
          <p:cNvPicPr preferRelativeResize="0"/>
          <p:nvPr/>
        </p:nvPicPr>
        <p:blipFill rotWithShape="1">
          <a:blip r:embed="rId4">
            <a:alphaModFix/>
          </a:blip>
          <a:srcRect/>
          <a:stretch/>
        </p:blipFill>
        <p:spPr>
          <a:xfrm>
            <a:off x="855934" y="3381955"/>
            <a:ext cx="489335" cy="489335"/>
          </a:xfrm>
          <a:prstGeom prst="rect">
            <a:avLst/>
          </a:prstGeom>
          <a:noFill/>
          <a:ln>
            <a:noFill/>
          </a:ln>
        </p:spPr>
      </p:pic>
      <p:pic>
        <p:nvPicPr>
          <p:cNvPr id="464" name="Google Shape;464;p172"/>
          <p:cNvPicPr preferRelativeResize="0"/>
          <p:nvPr/>
        </p:nvPicPr>
        <p:blipFill rotWithShape="1">
          <a:blip r:embed="rId4">
            <a:alphaModFix/>
          </a:blip>
          <a:srcRect/>
          <a:stretch/>
        </p:blipFill>
        <p:spPr>
          <a:xfrm>
            <a:off x="881029" y="4701096"/>
            <a:ext cx="489335" cy="4893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SGD with Momentum</a:t>
            </a:r>
            <a:endParaRPr/>
          </a:p>
        </p:txBody>
      </p:sp>
      <p:pic>
        <p:nvPicPr>
          <p:cNvPr id="471" name="Google Shape;471;p4"/>
          <p:cNvPicPr preferRelativeResize="0"/>
          <p:nvPr/>
        </p:nvPicPr>
        <p:blipFill rotWithShape="1">
          <a:blip r:embed="rId3">
            <a:alphaModFix/>
          </a:blip>
          <a:srcRect/>
          <a:stretch/>
        </p:blipFill>
        <p:spPr>
          <a:xfrm>
            <a:off x="4370037" y="751273"/>
            <a:ext cx="7854136" cy="341591"/>
          </a:xfrm>
          <a:prstGeom prst="rect">
            <a:avLst/>
          </a:prstGeom>
          <a:noFill/>
          <a:ln>
            <a:noFill/>
          </a:ln>
        </p:spPr>
      </p:pic>
      <p:sp>
        <p:nvSpPr>
          <p:cNvPr id="472" name="Google Shape;472;p4"/>
          <p:cNvSpPr txBox="1">
            <a:spLocks noGrp="1"/>
          </p:cNvSpPr>
          <p:nvPr>
            <p:ph type="body" idx="2"/>
          </p:nvPr>
        </p:nvSpPr>
        <p:spPr>
          <a:xfrm>
            <a:off x="1416424" y="1044737"/>
            <a:ext cx="14235952" cy="7794463"/>
          </a:xfrm>
          <a:prstGeom prst="rect">
            <a:avLst/>
          </a:prstGeom>
          <a:blipFill rotWithShape="1">
            <a:blip r:embed="rId4">
              <a:alphaModFix/>
            </a:blip>
            <a:stretch>
              <a:fillRect r="-855"/>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473" name="Google Shape;473;p4"/>
          <p:cNvSpPr/>
          <p:nvPr/>
        </p:nvSpPr>
        <p:spPr>
          <a:xfrm>
            <a:off x="4957011" y="3136583"/>
            <a:ext cx="8615553" cy="4010526"/>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4"/>
          <p:cNvSpPr/>
          <p:nvPr/>
        </p:nvSpPr>
        <p:spPr>
          <a:xfrm rot="-1929301">
            <a:off x="4383170" y="4111532"/>
            <a:ext cx="3781631" cy="312923"/>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75" name="Google Shape;475;p4"/>
          <p:cNvSpPr txBox="1">
            <a:spLocks noGrp="1"/>
          </p:cNvSpPr>
          <p:nvPr>
            <p:ph type="body" idx="2"/>
          </p:nvPr>
        </p:nvSpPr>
        <p:spPr>
          <a:xfrm>
            <a:off x="2567329" y="4844681"/>
            <a:ext cx="1982160" cy="850562"/>
          </a:xfrm>
          <a:prstGeom prst="rect">
            <a:avLst/>
          </a:prstGeom>
          <a:blipFill rotWithShape="1">
            <a:blip r:embed="rId5">
              <a:alphaModFix/>
            </a:blip>
            <a:stretch>
              <a:fillRect b="-23739"/>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476" name="Google Shape;476;p4"/>
          <p:cNvSpPr/>
          <p:nvPr/>
        </p:nvSpPr>
        <p:spPr>
          <a:xfrm>
            <a:off x="2411400" y="4662990"/>
            <a:ext cx="2294019" cy="1213945"/>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7" name="Google Shape;477;p4"/>
          <p:cNvPicPr preferRelativeResize="0"/>
          <p:nvPr/>
        </p:nvPicPr>
        <p:blipFill rotWithShape="1">
          <a:blip r:embed="rId6">
            <a:alphaModFix/>
          </a:blip>
          <a:srcRect/>
          <a:stretch/>
        </p:blipFill>
        <p:spPr>
          <a:xfrm>
            <a:off x="1084673" y="1220645"/>
            <a:ext cx="489335" cy="489335"/>
          </a:xfrm>
          <a:prstGeom prst="rect">
            <a:avLst/>
          </a:prstGeom>
          <a:noFill/>
          <a:ln>
            <a:noFill/>
          </a:ln>
        </p:spPr>
      </p:pic>
      <p:pic>
        <p:nvPicPr>
          <p:cNvPr id="478" name="Google Shape;478;p4"/>
          <p:cNvPicPr preferRelativeResize="0"/>
          <p:nvPr/>
        </p:nvPicPr>
        <p:blipFill rotWithShape="1">
          <a:blip r:embed="rId6">
            <a:alphaModFix/>
          </a:blip>
          <a:srcRect/>
          <a:stretch/>
        </p:blipFill>
        <p:spPr>
          <a:xfrm>
            <a:off x="1056570" y="2179864"/>
            <a:ext cx="489335" cy="4893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SGD with Momentum</a:t>
            </a:r>
            <a:endParaRPr/>
          </a:p>
        </p:txBody>
      </p:sp>
      <p:pic>
        <p:nvPicPr>
          <p:cNvPr id="485" name="Google Shape;485;p2"/>
          <p:cNvPicPr preferRelativeResize="0"/>
          <p:nvPr/>
        </p:nvPicPr>
        <p:blipFill rotWithShape="1">
          <a:blip r:embed="rId3">
            <a:alphaModFix/>
          </a:blip>
          <a:srcRect/>
          <a:stretch/>
        </p:blipFill>
        <p:spPr>
          <a:xfrm>
            <a:off x="4370037" y="751273"/>
            <a:ext cx="7854136" cy="341591"/>
          </a:xfrm>
          <a:prstGeom prst="rect">
            <a:avLst/>
          </a:prstGeom>
          <a:noFill/>
          <a:ln>
            <a:noFill/>
          </a:ln>
        </p:spPr>
      </p:pic>
      <p:sp>
        <p:nvSpPr>
          <p:cNvPr id="486" name="Google Shape;486;p2"/>
          <p:cNvSpPr txBox="1">
            <a:spLocks noGrp="1"/>
          </p:cNvSpPr>
          <p:nvPr>
            <p:ph type="body" idx="2"/>
          </p:nvPr>
        </p:nvSpPr>
        <p:spPr>
          <a:xfrm>
            <a:off x="979702" y="1044737"/>
            <a:ext cx="14661349" cy="673662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487" name="Google Shape;487;p2"/>
          <p:cNvSpPr/>
          <p:nvPr/>
        </p:nvSpPr>
        <p:spPr>
          <a:xfrm>
            <a:off x="2566736" y="2470482"/>
            <a:ext cx="12015537" cy="4010526"/>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88" name="Google Shape;488;p2"/>
          <p:cNvSpPr/>
          <p:nvPr/>
        </p:nvSpPr>
        <p:spPr>
          <a:xfrm rot="-10461770" flipH="1">
            <a:off x="7365808" y="4336618"/>
            <a:ext cx="4386572" cy="567009"/>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489" name="Google Shape;489;p2"/>
          <p:cNvSpPr txBox="1">
            <a:spLocks noGrp="1"/>
          </p:cNvSpPr>
          <p:nvPr>
            <p:ph type="body" idx="2"/>
          </p:nvPr>
        </p:nvSpPr>
        <p:spPr>
          <a:xfrm>
            <a:off x="10860810" y="3757690"/>
            <a:ext cx="2960635" cy="97541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Momentum</a:t>
            </a:r>
            <a:endParaRPr sz="2200"/>
          </a:p>
        </p:txBody>
      </p:sp>
      <p:sp>
        <p:nvSpPr>
          <p:cNvPr id="490" name="Google Shape;490;p2"/>
          <p:cNvSpPr/>
          <p:nvPr/>
        </p:nvSpPr>
        <p:spPr>
          <a:xfrm>
            <a:off x="11338027" y="3757690"/>
            <a:ext cx="2006202" cy="829141"/>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1" name="Google Shape;491;p2"/>
          <p:cNvSpPr/>
          <p:nvPr/>
        </p:nvSpPr>
        <p:spPr>
          <a:xfrm>
            <a:off x="7052066" y="3757690"/>
            <a:ext cx="336387" cy="653328"/>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2" name="Google Shape;492;p2"/>
          <p:cNvPicPr preferRelativeResize="0"/>
          <p:nvPr/>
        </p:nvPicPr>
        <p:blipFill rotWithShape="1">
          <a:blip r:embed="rId5">
            <a:alphaModFix/>
          </a:blip>
          <a:srcRect/>
          <a:stretch/>
        </p:blipFill>
        <p:spPr>
          <a:xfrm>
            <a:off x="979702" y="1177261"/>
            <a:ext cx="489335" cy="489335"/>
          </a:xfrm>
          <a:prstGeom prst="rect">
            <a:avLst/>
          </a:prstGeom>
          <a:noFill/>
          <a:ln>
            <a:noFill/>
          </a:ln>
        </p:spPr>
      </p:pic>
      <p:pic>
        <p:nvPicPr>
          <p:cNvPr id="493" name="Google Shape;493;p2"/>
          <p:cNvPicPr preferRelativeResize="0"/>
          <p:nvPr/>
        </p:nvPicPr>
        <p:blipFill rotWithShape="1">
          <a:blip r:embed="rId5">
            <a:alphaModFix/>
          </a:blip>
          <a:srcRect/>
          <a:stretch/>
        </p:blipFill>
        <p:spPr>
          <a:xfrm>
            <a:off x="979701" y="6803869"/>
            <a:ext cx="489335" cy="489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7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SGD with and without Momentum </a:t>
            </a:r>
            <a:endParaRPr/>
          </a:p>
        </p:txBody>
      </p:sp>
      <p:pic>
        <p:nvPicPr>
          <p:cNvPr id="500" name="Google Shape;500;p175"/>
          <p:cNvPicPr preferRelativeResize="0"/>
          <p:nvPr/>
        </p:nvPicPr>
        <p:blipFill rotWithShape="1">
          <a:blip r:embed="rId3">
            <a:alphaModFix/>
          </a:blip>
          <a:srcRect/>
          <a:stretch/>
        </p:blipFill>
        <p:spPr>
          <a:xfrm>
            <a:off x="3070177" y="751273"/>
            <a:ext cx="10453856" cy="341591"/>
          </a:xfrm>
          <a:prstGeom prst="rect">
            <a:avLst/>
          </a:prstGeom>
          <a:noFill/>
          <a:ln>
            <a:noFill/>
          </a:ln>
        </p:spPr>
      </p:pic>
      <p:sp>
        <p:nvSpPr>
          <p:cNvPr id="501" name="Google Shape;501;p175"/>
          <p:cNvSpPr txBox="1">
            <a:spLocks noGrp="1"/>
          </p:cNvSpPr>
          <p:nvPr>
            <p:ph type="body" idx="2"/>
          </p:nvPr>
        </p:nvSpPr>
        <p:spPr>
          <a:xfrm>
            <a:off x="957838" y="1677412"/>
            <a:ext cx="14678400" cy="57891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SGD with momentum clearly shows that momentum makes the steps smooth and less noisy.</a:t>
            </a: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800"/>
              <a:t>                                 </a:t>
            </a:r>
            <a:endParaRPr/>
          </a:p>
          <a:p>
            <a:pPr marL="76200" lvl="0" indent="0" algn="l" rtl="0">
              <a:lnSpc>
                <a:spcPct val="100000"/>
              </a:lnSpc>
              <a:spcBef>
                <a:spcPts val="1333"/>
              </a:spcBef>
              <a:spcAft>
                <a:spcPts val="0"/>
              </a:spcAft>
              <a:buSzPts val="2400"/>
              <a:buNone/>
            </a:pPr>
            <a:endParaRPr sz="2800"/>
          </a:p>
          <a:p>
            <a:pPr marL="76200" lvl="0" indent="0" algn="l" rtl="0">
              <a:lnSpc>
                <a:spcPct val="100000"/>
              </a:lnSpc>
              <a:spcBef>
                <a:spcPts val="1333"/>
              </a:spcBef>
              <a:spcAft>
                <a:spcPts val="0"/>
              </a:spcAft>
              <a:buSzPts val="2400"/>
              <a:buNone/>
            </a:pPr>
            <a:endParaRPr sz="2800"/>
          </a:p>
          <a:p>
            <a:pPr marL="76200" lvl="0" indent="0" algn="l" rtl="0">
              <a:lnSpc>
                <a:spcPct val="100000"/>
              </a:lnSpc>
              <a:spcBef>
                <a:spcPts val="1333"/>
              </a:spcBef>
              <a:spcAft>
                <a:spcPts val="0"/>
              </a:spcAft>
              <a:buSzPts val="2400"/>
              <a:buNone/>
            </a:pPr>
            <a:endParaRPr sz="2800"/>
          </a:p>
          <a:p>
            <a:pPr marL="76200" lvl="0" indent="0" algn="l" rtl="0">
              <a:lnSpc>
                <a:spcPct val="100000"/>
              </a:lnSpc>
              <a:spcBef>
                <a:spcPts val="1333"/>
              </a:spcBef>
              <a:spcAft>
                <a:spcPts val="0"/>
              </a:spcAft>
              <a:buSzPts val="2400"/>
              <a:buNone/>
            </a:pPr>
            <a:endParaRPr sz="2800"/>
          </a:p>
          <a:p>
            <a:pPr marL="76200" lvl="0" indent="0" algn="l" rtl="0">
              <a:lnSpc>
                <a:spcPct val="100000"/>
              </a:lnSpc>
              <a:spcBef>
                <a:spcPts val="1333"/>
              </a:spcBef>
              <a:spcAft>
                <a:spcPts val="0"/>
              </a:spcAft>
              <a:buSzPts val="2400"/>
              <a:buNone/>
            </a:pPr>
            <a:endParaRPr sz="2800"/>
          </a:p>
          <a:p>
            <a:pPr marL="76200" lvl="0" indent="0" algn="l" rtl="0">
              <a:lnSpc>
                <a:spcPct val="100000"/>
              </a:lnSpc>
              <a:spcBef>
                <a:spcPts val="1333"/>
              </a:spcBef>
              <a:spcAft>
                <a:spcPts val="0"/>
              </a:spcAft>
              <a:buSzPts val="2400"/>
              <a:buNone/>
            </a:pPr>
            <a:r>
              <a:rPr lang="en-IN" sz="2800"/>
              <a:t>                                                               </a:t>
            </a:r>
            <a:endParaRPr/>
          </a:p>
          <a:p>
            <a:pPr marL="76200" lvl="0" indent="0" algn="l" rtl="0">
              <a:lnSpc>
                <a:spcPct val="100000"/>
              </a:lnSpc>
              <a:spcBef>
                <a:spcPts val="1333"/>
              </a:spcBef>
              <a:spcAft>
                <a:spcPts val="0"/>
              </a:spcAft>
              <a:buSzPts val="2400"/>
              <a:buNone/>
            </a:pPr>
            <a:r>
              <a:rPr lang="en-IN" sz="1400"/>
              <a:t>                                              </a:t>
            </a:r>
            <a:endParaRPr/>
          </a:p>
          <a:p>
            <a:pPr marL="76200" lvl="0" indent="0" algn="l" rtl="0">
              <a:lnSpc>
                <a:spcPct val="100000"/>
              </a:lnSpc>
              <a:spcBef>
                <a:spcPts val="1333"/>
              </a:spcBef>
              <a:spcAft>
                <a:spcPts val="0"/>
              </a:spcAft>
              <a:buSzPts val="2400"/>
              <a:buNone/>
            </a:pPr>
            <a:r>
              <a:rPr lang="en-IN" sz="2200"/>
              <a:t>                                            </a:t>
            </a:r>
            <a:endParaRPr/>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b="1"/>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502" name="Google Shape;502;p175"/>
          <p:cNvPicPr preferRelativeResize="0"/>
          <p:nvPr/>
        </p:nvPicPr>
        <p:blipFill rotWithShape="1">
          <a:blip r:embed="rId4">
            <a:alphaModFix/>
          </a:blip>
          <a:srcRect/>
          <a:stretch/>
        </p:blipFill>
        <p:spPr>
          <a:xfrm>
            <a:off x="861328" y="3382310"/>
            <a:ext cx="14726503" cy="3297185"/>
          </a:xfrm>
          <a:prstGeom prst="rect">
            <a:avLst/>
          </a:prstGeom>
          <a:noFill/>
          <a:ln>
            <a:noFill/>
          </a:ln>
        </p:spPr>
      </p:pic>
      <p:sp>
        <p:nvSpPr>
          <p:cNvPr id="503" name="Google Shape;503;p175"/>
          <p:cNvSpPr txBox="1"/>
          <p:nvPr/>
        </p:nvSpPr>
        <p:spPr>
          <a:xfrm>
            <a:off x="2525700" y="6811200"/>
            <a:ext cx="4126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04" name="Google Shape;504;p175"/>
          <p:cNvSpPr txBox="1"/>
          <p:nvPr/>
        </p:nvSpPr>
        <p:spPr>
          <a:xfrm>
            <a:off x="2806300" y="6794675"/>
            <a:ext cx="3746700" cy="4293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1333"/>
              </a:spcBef>
              <a:spcAft>
                <a:spcPts val="0"/>
              </a:spcAft>
              <a:buClr>
                <a:schemeClr val="dk1"/>
              </a:buClr>
              <a:buSzPts val="2400"/>
              <a:buFont typeface="Arial"/>
              <a:buNone/>
            </a:pPr>
            <a:r>
              <a:rPr lang="en-IN" sz="2200" b="0" i="0" u="none" strike="noStrike" cap="none">
                <a:solidFill>
                  <a:srgbClr val="3F3F3F"/>
                </a:solidFill>
                <a:latin typeface="Open Sans"/>
                <a:ea typeface="Open Sans"/>
                <a:cs typeface="Open Sans"/>
                <a:sym typeface="Open Sans"/>
              </a:rPr>
              <a:t>SGD without momentum </a:t>
            </a:r>
            <a:endParaRPr sz="1400" b="0" i="0" u="none" strike="noStrike" cap="none">
              <a:solidFill>
                <a:srgbClr val="000000"/>
              </a:solidFill>
              <a:latin typeface="Calibri"/>
              <a:ea typeface="Calibri"/>
              <a:cs typeface="Calibri"/>
              <a:sym typeface="Calibri"/>
            </a:endParaRPr>
          </a:p>
        </p:txBody>
      </p:sp>
      <p:sp>
        <p:nvSpPr>
          <p:cNvPr id="505" name="Google Shape;505;p175"/>
          <p:cNvSpPr txBox="1"/>
          <p:nvPr/>
        </p:nvSpPr>
        <p:spPr>
          <a:xfrm>
            <a:off x="10448325" y="6794675"/>
            <a:ext cx="3746700" cy="429300"/>
          </a:xfrm>
          <a:prstGeom prst="rect">
            <a:avLst/>
          </a:prstGeom>
          <a:noFill/>
          <a:ln>
            <a:noFill/>
          </a:ln>
        </p:spPr>
        <p:txBody>
          <a:bodyPr spcFirstLastPara="1" wrap="square" lIns="91425" tIns="91425" rIns="91425" bIns="91425" anchor="t" anchorCtr="0">
            <a:noAutofit/>
          </a:bodyPr>
          <a:lstStyle/>
          <a:p>
            <a:pPr marL="76200" marR="0" lvl="0" indent="0" algn="l" rtl="0">
              <a:lnSpc>
                <a:spcPct val="100000"/>
              </a:lnSpc>
              <a:spcBef>
                <a:spcPts val="1333"/>
              </a:spcBef>
              <a:spcAft>
                <a:spcPts val="0"/>
              </a:spcAft>
              <a:buClr>
                <a:schemeClr val="dk1"/>
              </a:buClr>
              <a:buSzPts val="2400"/>
              <a:buFont typeface="Arial"/>
              <a:buNone/>
            </a:pPr>
            <a:r>
              <a:rPr lang="en-IN" sz="2200" b="0" i="0" u="none" strike="noStrike" cap="none">
                <a:solidFill>
                  <a:srgbClr val="3F3F3F"/>
                </a:solidFill>
                <a:latin typeface="Open Sans"/>
                <a:ea typeface="Open Sans"/>
                <a:cs typeface="Open Sans"/>
                <a:sym typeface="Open Sans"/>
              </a:rPr>
              <a:t>SGD with momentum </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body" idx="1"/>
          </p:nvPr>
        </p:nvSpPr>
        <p:spPr>
          <a:xfrm>
            <a:off x="6680719" y="4114800"/>
            <a:ext cx="7500794"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None/>
            </a:pPr>
            <a:r>
              <a:rPr lang="en-IN"/>
              <a:t>Deep Neural Net Optimization, Tuning, and Interpretability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7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Nesterov Accelerated Gradient (NAG)</a:t>
            </a:r>
            <a:endParaRPr/>
          </a:p>
        </p:txBody>
      </p:sp>
      <p:pic>
        <p:nvPicPr>
          <p:cNvPr id="512" name="Google Shape;512;p176"/>
          <p:cNvPicPr preferRelativeResize="0"/>
          <p:nvPr/>
        </p:nvPicPr>
        <p:blipFill rotWithShape="1">
          <a:blip r:embed="rId3">
            <a:alphaModFix/>
          </a:blip>
          <a:srcRect/>
          <a:stretch/>
        </p:blipFill>
        <p:spPr>
          <a:xfrm>
            <a:off x="2547484" y="751273"/>
            <a:ext cx="11499242" cy="341591"/>
          </a:xfrm>
          <a:prstGeom prst="rect">
            <a:avLst/>
          </a:prstGeom>
          <a:noFill/>
          <a:ln>
            <a:noFill/>
          </a:ln>
        </p:spPr>
      </p:pic>
      <p:sp>
        <p:nvSpPr>
          <p:cNvPr id="513" name="Google Shape;513;p176"/>
          <p:cNvSpPr txBox="1">
            <a:spLocks noGrp="1"/>
          </p:cNvSpPr>
          <p:nvPr>
            <p:ph type="body" idx="2"/>
          </p:nvPr>
        </p:nvSpPr>
        <p:spPr>
          <a:xfrm>
            <a:off x="975250" y="1833753"/>
            <a:ext cx="14305500" cy="54765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0" algn="l" rtl="0">
              <a:lnSpc>
                <a:spcPct val="100000"/>
              </a:lnSpc>
              <a:spcBef>
                <a:spcPts val="1333"/>
              </a:spcBef>
              <a:spcAft>
                <a:spcPts val="0"/>
              </a:spcAft>
              <a:buSzPts val="2400"/>
              <a:buNone/>
            </a:pPr>
            <a:r>
              <a:rPr lang="en-IN" sz="2200"/>
              <a:t>In NAG, interim parameters are observed if the velocity update leads to bad loss. </a:t>
            </a:r>
            <a:endParaRPr/>
          </a:p>
          <a:p>
            <a:pPr marL="76200" lvl="0" indent="0" algn="l" rtl="0">
              <a:lnSpc>
                <a:spcPct val="100000"/>
              </a:lnSpc>
              <a:spcBef>
                <a:spcPts val="1333"/>
              </a:spcBef>
              <a:spcAft>
                <a:spcPts val="0"/>
              </a:spcAft>
              <a:buSzPts val="2400"/>
              <a:buNone/>
            </a:pPr>
            <a:endParaRPr sz="2200"/>
          </a:p>
          <a:p>
            <a:pPr marL="457200" lvl="0" indent="0" algn="l" rtl="0">
              <a:lnSpc>
                <a:spcPct val="100000"/>
              </a:lnSpc>
              <a:spcBef>
                <a:spcPts val="1333"/>
              </a:spcBef>
              <a:spcAft>
                <a:spcPts val="0"/>
              </a:spcAft>
              <a:buSzPts val="2400"/>
              <a:buNone/>
            </a:pPr>
            <a:r>
              <a:rPr lang="en-IN" sz="2200"/>
              <a:t>In NAG, an interim velocity weight is calculated which is further used to calculate the weight with the help of a velocity factor.</a:t>
            </a:r>
            <a:endParaRPr/>
          </a:p>
          <a:p>
            <a:pPr marL="457200" lvl="0" indent="0" algn="l" rtl="0">
              <a:lnSpc>
                <a:spcPct val="100000"/>
              </a:lnSpc>
              <a:spcBef>
                <a:spcPts val="1333"/>
              </a:spcBef>
              <a:spcAft>
                <a:spcPts val="0"/>
              </a:spcAft>
              <a:buSzPts val="2400"/>
              <a:buNone/>
            </a:pPr>
            <a:endParaRPr sz="2200"/>
          </a:p>
          <a:p>
            <a:pPr marL="457200" lvl="0" indent="0" algn="l" rtl="0">
              <a:lnSpc>
                <a:spcPct val="100000"/>
              </a:lnSpc>
              <a:spcBef>
                <a:spcPts val="1333"/>
              </a:spcBef>
              <a:spcAft>
                <a:spcPts val="0"/>
              </a:spcAft>
              <a:buSzPts val="2400"/>
              <a:buNone/>
            </a:pPr>
            <a:r>
              <a:rPr lang="en-IN" sz="2200"/>
              <a:t>The difference between momentum method and NAG is in the gradient computation phase. </a:t>
            </a:r>
            <a:endParaRPr/>
          </a:p>
          <a:p>
            <a:pPr marL="457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                                                           </a:t>
            </a:r>
            <a:endParaRPr sz="2200"/>
          </a:p>
          <a:p>
            <a:pPr marL="76200" lvl="0" indent="0" algn="l" rtl="0">
              <a:lnSpc>
                <a:spcPct val="100000"/>
              </a:lnSpc>
              <a:spcBef>
                <a:spcPts val="1333"/>
              </a:spcBef>
              <a:spcAft>
                <a:spcPts val="0"/>
              </a:spcAft>
              <a:buSzPts val="2400"/>
              <a:buNone/>
            </a:pPr>
            <a:r>
              <a:rPr lang="en-IN" sz="2200"/>
              <a:t>                                  </a:t>
            </a:r>
            <a:endParaRPr sz="2200" b="1"/>
          </a:p>
          <a:p>
            <a:pPr marL="76200" lvl="0" indent="0" algn="ctr"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p:txBody>
      </p:sp>
      <p:pic>
        <p:nvPicPr>
          <p:cNvPr id="514" name="Google Shape;514;p176"/>
          <p:cNvPicPr preferRelativeResize="0"/>
          <p:nvPr/>
        </p:nvPicPr>
        <p:blipFill rotWithShape="1">
          <a:blip r:embed="rId4">
            <a:alphaModFix/>
          </a:blip>
          <a:srcRect/>
          <a:stretch/>
        </p:blipFill>
        <p:spPr>
          <a:xfrm>
            <a:off x="930579" y="2494849"/>
            <a:ext cx="489335" cy="489335"/>
          </a:xfrm>
          <a:prstGeom prst="rect">
            <a:avLst/>
          </a:prstGeom>
          <a:noFill/>
          <a:ln>
            <a:noFill/>
          </a:ln>
        </p:spPr>
      </p:pic>
      <p:pic>
        <p:nvPicPr>
          <p:cNvPr id="515" name="Google Shape;515;p176"/>
          <p:cNvPicPr preferRelativeResize="0"/>
          <p:nvPr/>
        </p:nvPicPr>
        <p:blipFill rotWithShape="1">
          <a:blip r:embed="rId4">
            <a:alphaModFix/>
          </a:blip>
          <a:srcRect/>
          <a:stretch/>
        </p:blipFill>
        <p:spPr>
          <a:xfrm>
            <a:off x="930579" y="4756001"/>
            <a:ext cx="489335" cy="489335"/>
          </a:xfrm>
          <a:prstGeom prst="rect">
            <a:avLst/>
          </a:prstGeom>
          <a:noFill/>
          <a:ln>
            <a:noFill/>
          </a:ln>
        </p:spPr>
      </p:pic>
      <p:pic>
        <p:nvPicPr>
          <p:cNvPr id="516" name="Google Shape;516;p176"/>
          <p:cNvPicPr preferRelativeResize="0"/>
          <p:nvPr/>
        </p:nvPicPr>
        <p:blipFill rotWithShape="1">
          <a:blip r:embed="rId4">
            <a:alphaModFix/>
          </a:blip>
          <a:srcRect/>
          <a:stretch/>
        </p:blipFill>
        <p:spPr>
          <a:xfrm>
            <a:off x="928000" y="3485698"/>
            <a:ext cx="489335" cy="4893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17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NAG vs. SGD with Momentum</a:t>
            </a:r>
            <a:endParaRPr/>
          </a:p>
        </p:txBody>
      </p:sp>
      <p:pic>
        <p:nvPicPr>
          <p:cNvPr id="523" name="Google Shape;523;p177"/>
          <p:cNvPicPr preferRelativeResize="0"/>
          <p:nvPr/>
        </p:nvPicPr>
        <p:blipFill rotWithShape="1">
          <a:blip r:embed="rId3">
            <a:alphaModFix/>
          </a:blip>
          <a:srcRect/>
          <a:stretch/>
        </p:blipFill>
        <p:spPr>
          <a:xfrm>
            <a:off x="3070177" y="751273"/>
            <a:ext cx="10453856" cy="341591"/>
          </a:xfrm>
          <a:prstGeom prst="rect">
            <a:avLst/>
          </a:prstGeom>
          <a:noFill/>
          <a:ln>
            <a:noFill/>
          </a:ln>
        </p:spPr>
      </p:pic>
      <p:sp>
        <p:nvSpPr>
          <p:cNvPr id="524" name="Google Shape;524;p177"/>
          <p:cNvSpPr txBox="1">
            <a:spLocks noGrp="1"/>
          </p:cNvSpPr>
          <p:nvPr>
            <p:ph type="body" idx="2"/>
          </p:nvPr>
        </p:nvSpPr>
        <p:spPr>
          <a:xfrm>
            <a:off x="1012403" y="3591099"/>
            <a:ext cx="14229348" cy="1729048"/>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Both methods give distinct output when the learning rate </a:t>
            </a:r>
            <a:r>
              <a:rPr lang="en-IN" sz="2200" i="1"/>
              <a:t>η</a:t>
            </a:r>
            <a:r>
              <a:rPr lang="en-IN" sz="2200"/>
              <a:t> is reasonably large. In such a case, NAG allows larger decay rate </a:t>
            </a:r>
            <a:r>
              <a:rPr lang="en-IN" sz="2200" i="1"/>
              <a:t>α</a:t>
            </a:r>
            <a:r>
              <a:rPr lang="en-IN" sz="2200"/>
              <a:t> than SGD with momentum method while preventing oscillations. The theorem also shows that both SGD with momentum and NAG become equal when </a:t>
            </a:r>
            <a:r>
              <a:rPr lang="en-IN" sz="2200" i="1"/>
              <a:t>η</a:t>
            </a:r>
            <a:r>
              <a:rPr lang="en-IN" sz="2200"/>
              <a:t> is small.</a:t>
            </a:r>
            <a:endParaRPr sz="2200"/>
          </a:p>
          <a:p>
            <a:pPr marL="76200" lvl="0" indent="0" algn="just" rtl="0">
              <a:lnSpc>
                <a:spcPct val="100000"/>
              </a:lnSpc>
              <a:spcBef>
                <a:spcPts val="1333"/>
              </a:spcBef>
              <a:spcAft>
                <a:spcPts val="0"/>
              </a:spcAft>
              <a:buSzPts val="2400"/>
              <a:buNone/>
            </a:pPr>
            <a:r>
              <a:rPr lang="en-IN" sz="2200"/>
              <a:t>                                                                  </a:t>
            </a:r>
            <a:endParaRPr sz="2200"/>
          </a:p>
          <a:p>
            <a:pPr marL="76200" lvl="0" indent="0" algn="just" rtl="0">
              <a:lnSpc>
                <a:spcPct val="100000"/>
              </a:lnSpc>
              <a:spcBef>
                <a:spcPts val="1333"/>
              </a:spcBef>
              <a:spcAft>
                <a:spcPts val="0"/>
              </a:spcAft>
              <a:buSzPts val="2400"/>
              <a:buNone/>
            </a:pPr>
            <a:r>
              <a:rPr lang="en-IN" sz="2200"/>
              <a:t>                                  </a:t>
            </a:r>
            <a:endParaRPr sz="2200" b="1"/>
          </a:p>
          <a:p>
            <a:pPr marL="76200" lvl="0" indent="0" algn="just" rtl="0">
              <a:lnSpc>
                <a:spcPct val="100000"/>
              </a:lnSpc>
              <a:spcBef>
                <a:spcPts val="1333"/>
              </a:spcBef>
              <a:spcAft>
                <a:spcPts val="0"/>
              </a:spcAft>
              <a:buSzPts val="2400"/>
              <a:buNone/>
            </a:pPr>
            <a:endParaRPr sz="2200"/>
          </a:p>
          <a:p>
            <a:pPr marL="76200" lvl="0" indent="0" algn="just" rtl="0">
              <a:lnSpc>
                <a:spcPct val="100000"/>
              </a:lnSpc>
              <a:spcBef>
                <a:spcPts val="1333"/>
              </a:spcBef>
              <a:spcAft>
                <a:spcPts val="0"/>
              </a:spcAft>
              <a:buSzPts val="2400"/>
              <a:buNone/>
            </a:pPr>
            <a:endParaRPr sz="2200"/>
          </a:p>
        </p:txBody>
      </p:sp>
      <p:sp>
        <p:nvSpPr>
          <p:cNvPr id="525" name="Google Shape;525;p177"/>
          <p:cNvSpPr/>
          <p:nvPr/>
        </p:nvSpPr>
        <p:spPr>
          <a:xfrm>
            <a:off x="868902" y="3591105"/>
            <a:ext cx="14518199" cy="1540200"/>
          </a:xfrm>
          <a:prstGeom prst="roundRect">
            <a:avLst>
              <a:gd name="adj" fmla="val 16667"/>
            </a:avLst>
          </a:prstGeom>
          <a:noFill/>
          <a:ln w="25400" cap="flat" cmpd="sng">
            <a:solidFill>
              <a:srgbClr val="42719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Learning Rate of GD, SGD, and SGD-Mini Batch </a:t>
            </a:r>
            <a:endParaRPr/>
          </a:p>
        </p:txBody>
      </p:sp>
      <p:pic>
        <p:nvPicPr>
          <p:cNvPr id="532" name="Google Shape;532;p5"/>
          <p:cNvPicPr preferRelativeResize="0"/>
          <p:nvPr/>
        </p:nvPicPr>
        <p:blipFill rotWithShape="1">
          <a:blip r:embed="rId3">
            <a:alphaModFix/>
          </a:blip>
          <a:srcRect/>
          <a:stretch/>
        </p:blipFill>
        <p:spPr>
          <a:xfrm>
            <a:off x="1340064" y="751273"/>
            <a:ext cx="13914083" cy="341591"/>
          </a:xfrm>
          <a:prstGeom prst="rect">
            <a:avLst/>
          </a:prstGeom>
          <a:noFill/>
          <a:ln>
            <a:noFill/>
          </a:ln>
        </p:spPr>
      </p:pic>
      <p:sp>
        <p:nvSpPr>
          <p:cNvPr id="533" name="Google Shape;533;p5"/>
          <p:cNvSpPr txBox="1">
            <a:spLocks noGrp="1"/>
          </p:cNvSpPr>
          <p:nvPr>
            <p:ph type="body" idx="2"/>
          </p:nvPr>
        </p:nvSpPr>
        <p:spPr>
          <a:xfrm>
            <a:off x="1340063" y="1044737"/>
            <a:ext cx="13907793" cy="7537789"/>
          </a:xfrm>
          <a:prstGeom prst="rect">
            <a:avLst/>
          </a:prstGeom>
          <a:blipFill rotWithShape="1">
            <a:blip r:embed="rId4">
              <a:alphaModFix/>
            </a:blip>
            <a:stretch>
              <a:fillRect r="-569"/>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534" name="Google Shape;534;p5"/>
          <p:cNvSpPr/>
          <p:nvPr/>
        </p:nvSpPr>
        <p:spPr>
          <a:xfrm rot="-1487617">
            <a:off x="7050238" y="3532299"/>
            <a:ext cx="2493737" cy="250599"/>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35" name="Google Shape;535;p5"/>
          <p:cNvSpPr txBox="1">
            <a:spLocks noGrp="1"/>
          </p:cNvSpPr>
          <p:nvPr>
            <p:ph type="body" idx="2"/>
          </p:nvPr>
        </p:nvSpPr>
        <p:spPr>
          <a:xfrm>
            <a:off x="9656880" y="2595692"/>
            <a:ext cx="2367168" cy="850562"/>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Constant Learning Rate</a:t>
            </a:r>
            <a:endParaRPr sz="2200"/>
          </a:p>
        </p:txBody>
      </p:sp>
      <p:sp>
        <p:nvSpPr>
          <p:cNvPr id="536" name="Google Shape;536;p5"/>
          <p:cNvSpPr/>
          <p:nvPr/>
        </p:nvSpPr>
        <p:spPr>
          <a:xfrm>
            <a:off x="9481589" y="2518297"/>
            <a:ext cx="2717751" cy="1213945"/>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7" name="Google Shape;537;p5"/>
          <p:cNvSpPr/>
          <p:nvPr/>
        </p:nvSpPr>
        <p:spPr>
          <a:xfrm>
            <a:off x="4124129" y="3750904"/>
            <a:ext cx="5357459" cy="1063691"/>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8" name="Google Shape;538;p5"/>
          <p:cNvPicPr preferRelativeResize="0"/>
          <p:nvPr/>
        </p:nvPicPr>
        <p:blipFill rotWithShape="1">
          <a:blip r:embed="rId5">
            <a:alphaModFix/>
          </a:blip>
          <a:srcRect/>
          <a:stretch/>
        </p:blipFill>
        <p:spPr>
          <a:xfrm>
            <a:off x="1004137" y="1221637"/>
            <a:ext cx="489335" cy="489335"/>
          </a:xfrm>
          <a:prstGeom prst="rect">
            <a:avLst/>
          </a:prstGeom>
          <a:noFill/>
          <a:ln>
            <a:noFill/>
          </a:ln>
        </p:spPr>
      </p:pic>
      <p:pic>
        <p:nvPicPr>
          <p:cNvPr id="539" name="Google Shape;539;p5"/>
          <p:cNvPicPr preferRelativeResize="0"/>
          <p:nvPr/>
        </p:nvPicPr>
        <p:blipFill rotWithShape="1">
          <a:blip r:embed="rId5">
            <a:alphaModFix/>
          </a:blip>
          <a:srcRect/>
          <a:stretch/>
        </p:blipFill>
        <p:spPr>
          <a:xfrm>
            <a:off x="1004136" y="6195419"/>
            <a:ext cx="489335" cy="4893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Adaptive Gradient (AdaGrad)</a:t>
            </a:r>
            <a:endParaRPr/>
          </a:p>
        </p:txBody>
      </p:sp>
      <p:pic>
        <p:nvPicPr>
          <p:cNvPr id="546" name="Google Shape;546;p6"/>
          <p:cNvPicPr preferRelativeResize="0"/>
          <p:nvPr/>
        </p:nvPicPr>
        <p:blipFill rotWithShape="1">
          <a:blip r:embed="rId3">
            <a:alphaModFix/>
          </a:blip>
          <a:srcRect/>
          <a:stretch/>
        </p:blipFill>
        <p:spPr>
          <a:xfrm>
            <a:off x="3977330" y="768526"/>
            <a:ext cx="8639550" cy="341591"/>
          </a:xfrm>
          <a:prstGeom prst="rect">
            <a:avLst/>
          </a:prstGeom>
          <a:noFill/>
          <a:ln>
            <a:noFill/>
          </a:ln>
        </p:spPr>
      </p:pic>
      <p:sp>
        <p:nvSpPr>
          <p:cNvPr id="547" name="Google Shape;547;p6"/>
          <p:cNvSpPr txBox="1">
            <a:spLocks noGrp="1"/>
          </p:cNvSpPr>
          <p:nvPr>
            <p:ph type="body" idx="2"/>
          </p:nvPr>
        </p:nvSpPr>
        <p:spPr>
          <a:xfrm>
            <a:off x="1379912" y="1044737"/>
            <a:ext cx="14469687" cy="753778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548" name="Google Shape;548;p6"/>
          <p:cNvSpPr/>
          <p:nvPr/>
        </p:nvSpPr>
        <p:spPr>
          <a:xfrm>
            <a:off x="5705483" y="3595151"/>
            <a:ext cx="5183244" cy="584775"/>
          </a:xfrm>
          <a:prstGeom prst="rect">
            <a:avLst/>
          </a:prstGeom>
          <a:blipFill rotWithShape="1">
            <a:blip r:embed="rId5">
              <a:alphaModFix/>
            </a:blip>
            <a:stretch>
              <a:fillRect t="-13541" b="-3333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549" name="Google Shape;549;p6"/>
          <p:cNvSpPr/>
          <p:nvPr/>
        </p:nvSpPr>
        <p:spPr>
          <a:xfrm>
            <a:off x="5243196" y="3396343"/>
            <a:ext cx="6107818" cy="4002226"/>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p6"/>
          <p:cNvSpPr/>
          <p:nvPr/>
        </p:nvSpPr>
        <p:spPr>
          <a:xfrm rot="9312383" flipH="1">
            <a:off x="9248564" y="4281175"/>
            <a:ext cx="3076746" cy="340791"/>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51" name="Google Shape;551;p6"/>
          <p:cNvSpPr txBox="1">
            <a:spLocks noGrp="1"/>
          </p:cNvSpPr>
          <p:nvPr>
            <p:ph type="body" idx="2"/>
          </p:nvPr>
        </p:nvSpPr>
        <p:spPr>
          <a:xfrm>
            <a:off x="11680612" y="2670732"/>
            <a:ext cx="2604731" cy="1534713"/>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Initial</a:t>
            </a:r>
            <a:br>
              <a:rPr lang="en-IN" sz="2200"/>
            </a:br>
            <a:r>
              <a:rPr lang="en-IN" sz="2200"/>
              <a:t>Learning Rate</a:t>
            </a:r>
            <a:endParaRPr sz="2200"/>
          </a:p>
        </p:txBody>
      </p:sp>
      <p:sp>
        <p:nvSpPr>
          <p:cNvPr id="552" name="Google Shape;552;p6"/>
          <p:cNvSpPr/>
          <p:nvPr/>
        </p:nvSpPr>
        <p:spPr>
          <a:xfrm>
            <a:off x="11699921" y="2626220"/>
            <a:ext cx="2621956" cy="1179716"/>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3" name="Google Shape;553;p6"/>
          <p:cNvSpPr/>
          <p:nvPr/>
        </p:nvSpPr>
        <p:spPr>
          <a:xfrm>
            <a:off x="9000045" y="4890060"/>
            <a:ext cx="358414" cy="359330"/>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54" name="Google Shape;554;p6"/>
          <p:cNvPicPr preferRelativeResize="0"/>
          <p:nvPr/>
        </p:nvPicPr>
        <p:blipFill rotWithShape="1">
          <a:blip r:embed="rId6">
            <a:alphaModFix/>
          </a:blip>
          <a:srcRect/>
          <a:stretch/>
        </p:blipFill>
        <p:spPr>
          <a:xfrm>
            <a:off x="990387" y="1233861"/>
            <a:ext cx="489335" cy="489335"/>
          </a:xfrm>
          <a:prstGeom prst="rect">
            <a:avLst/>
          </a:prstGeom>
          <a:noFill/>
          <a:ln>
            <a:noFill/>
          </a:ln>
        </p:spPr>
      </p:pic>
      <p:pic>
        <p:nvPicPr>
          <p:cNvPr id="555" name="Google Shape;555;p6"/>
          <p:cNvPicPr preferRelativeResize="0"/>
          <p:nvPr/>
        </p:nvPicPr>
        <p:blipFill rotWithShape="1">
          <a:blip r:embed="rId6">
            <a:alphaModFix/>
          </a:blip>
          <a:srcRect/>
          <a:stretch/>
        </p:blipFill>
        <p:spPr>
          <a:xfrm>
            <a:off x="1014556" y="2136885"/>
            <a:ext cx="489335" cy="4893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AdaGrad</a:t>
            </a:r>
            <a:endParaRPr/>
          </a:p>
        </p:txBody>
      </p:sp>
      <p:pic>
        <p:nvPicPr>
          <p:cNvPr id="562" name="Google Shape;562;p7"/>
          <p:cNvPicPr preferRelativeResize="0"/>
          <p:nvPr/>
        </p:nvPicPr>
        <p:blipFill rotWithShape="1">
          <a:blip r:embed="rId3">
            <a:alphaModFix/>
          </a:blip>
          <a:srcRect/>
          <a:stretch/>
        </p:blipFill>
        <p:spPr>
          <a:xfrm>
            <a:off x="6080378" y="751273"/>
            <a:ext cx="4433455" cy="341591"/>
          </a:xfrm>
          <a:prstGeom prst="rect">
            <a:avLst/>
          </a:prstGeom>
          <a:noFill/>
          <a:ln>
            <a:noFill/>
          </a:ln>
        </p:spPr>
      </p:pic>
      <p:sp>
        <p:nvSpPr>
          <p:cNvPr id="563" name="Google Shape;563;p7"/>
          <p:cNvSpPr txBox="1">
            <a:spLocks noGrp="1"/>
          </p:cNvSpPr>
          <p:nvPr>
            <p:ph type="body" idx="2"/>
          </p:nvPr>
        </p:nvSpPr>
        <p:spPr>
          <a:xfrm>
            <a:off x="1577788" y="1044737"/>
            <a:ext cx="13614086" cy="753778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564" name="Google Shape;564;p7"/>
          <p:cNvSpPr/>
          <p:nvPr/>
        </p:nvSpPr>
        <p:spPr>
          <a:xfrm rot="-1487617">
            <a:off x="10470896" y="3840893"/>
            <a:ext cx="1980445" cy="230536"/>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65" name="Google Shape;565;p7"/>
          <p:cNvSpPr/>
          <p:nvPr/>
        </p:nvSpPr>
        <p:spPr>
          <a:xfrm>
            <a:off x="10165923" y="4275790"/>
            <a:ext cx="378744" cy="400530"/>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6" name="Google Shape;566;p7"/>
          <p:cNvSpPr txBox="1">
            <a:spLocks noGrp="1"/>
          </p:cNvSpPr>
          <p:nvPr>
            <p:ph type="body" idx="2"/>
          </p:nvPr>
        </p:nvSpPr>
        <p:spPr>
          <a:xfrm>
            <a:off x="12505132" y="2946967"/>
            <a:ext cx="2030541" cy="1396088"/>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Small Nonzero Value</a:t>
            </a:r>
            <a:endParaRPr sz="2200"/>
          </a:p>
        </p:txBody>
      </p:sp>
      <p:sp>
        <p:nvSpPr>
          <p:cNvPr id="567" name="Google Shape;567;p7"/>
          <p:cNvSpPr/>
          <p:nvPr/>
        </p:nvSpPr>
        <p:spPr>
          <a:xfrm>
            <a:off x="12436148" y="2946969"/>
            <a:ext cx="2358317" cy="1396086"/>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8" name="Google Shape;568;p7"/>
          <p:cNvSpPr/>
          <p:nvPr/>
        </p:nvSpPr>
        <p:spPr>
          <a:xfrm>
            <a:off x="6755363" y="3716188"/>
            <a:ext cx="4012091" cy="1063691"/>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9" name="Google Shape;569;p7"/>
          <p:cNvSpPr/>
          <p:nvPr/>
        </p:nvSpPr>
        <p:spPr>
          <a:xfrm>
            <a:off x="6792686" y="6244278"/>
            <a:ext cx="3750905" cy="1063691"/>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0" name="Google Shape;570;p7"/>
          <p:cNvPicPr preferRelativeResize="0"/>
          <p:nvPr/>
        </p:nvPicPr>
        <p:blipFill rotWithShape="1">
          <a:blip r:embed="rId5">
            <a:alphaModFix/>
          </a:blip>
          <a:srcRect/>
          <a:stretch/>
        </p:blipFill>
        <p:spPr>
          <a:xfrm>
            <a:off x="1156534" y="1205012"/>
            <a:ext cx="489335" cy="489335"/>
          </a:xfrm>
          <a:prstGeom prst="rect">
            <a:avLst/>
          </a:prstGeom>
          <a:noFill/>
          <a:ln>
            <a:noFill/>
          </a:ln>
        </p:spPr>
      </p:pic>
      <p:pic>
        <p:nvPicPr>
          <p:cNvPr id="571" name="Google Shape;571;p7"/>
          <p:cNvPicPr preferRelativeResize="0"/>
          <p:nvPr/>
        </p:nvPicPr>
        <p:blipFill rotWithShape="1">
          <a:blip r:embed="rId5">
            <a:alphaModFix/>
          </a:blip>
          <a:srcRect/>
          <a:stretch/>
        </p:blipFill>
        <p:spPr>
          <a:xfrm>
            <a:off x="1156535" y="2325618"/>
            <a:ext cx="489335" cy="489335"/>
          </a:xfrm>
          <a:prstGeom prst="rect">
            <a:avLst/>
          </a:prstGeom>
          <a:noFill/>
          <a:ln>
            <a:noFill/>
          </a:ln>
        </p:spPr>
      </p:pic>
      <p:pic>
        <p:nvPicPr>
          <p:cNvPr id="572" name="Google Shape;572;p7"/>
          <p:cNvPicPr preferRelativeResize="0"/>
          <p:nvPr/>
        </p:nvPicPr>
        <p:blipFill rotWithShape="1">
          <a:blip r:embed="rId5">
            <a:alphaModFix/>
          </a:blip>
          <a:srcRect/>
          <a:stretch/>
        </p:blipFill>
        <p:spPr>
          <a:xfrm>
            <a:off x="1161867" y="5292917"/>
            <a:ext cx="489335" cy="4893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Root Mean Square Propagation (RMSprop)</a:t>
            </a:r>
            <a:endParaRPr/>
          </a:p>
        </p:txBody>
      </p:sp>
      <p:pic>
        <p:nvPicPr>
          <p:cNvPr id="579" name="Google Shape;579;p8"/>
          <p:cNvPicPr preferRelativeResize="0"/>
          <p:nvPr/>
        </p:nvPicPr>
        <p:blipFill rotWithShape="1">
          <a:blip r:embed="rId3">
            <a:alphaModFix/>
          </a:blip>
          <a:srcRect/>
          <a:stretch/>
        </p:blipFill>
        <p:spPr>
          <a:xfrm>
            <a:off x="1340064" y="751273"/>
            <a:ext cx="13914083" cy="341591"/>
          </a:xfrm>
          <a:prstGeom prst="rect">
            <a:avLst/>
          </a:prstGeom>
          <a:noFill/>
          <a:ln>
            <a:noFill/>
          </a:ln>
        </p:spPr>
      </p:pic>
      <p:sp>
        <p:nvSpPr>
          <p:cNvPr id="580" name="Google Shape;580;p8"/>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SzPts val="2400"/>
              <a:buFont typeface="Noto Sans Symbols"/>
              <a:buChar char="⮚"/>
            </a:pPr>
            <a:r>
              <a:rPr lang="en-IN" sz="2200"/>
              <a:t>RMSprop is developed to take care of the drawback of AdaGrad.</a:t>
            </a:r>
            <a:endParaRPr/>
          </a:p>
          <a:p>
            <a:pPr marL="457200" lvl="0" indent="-228600" algn="l" rtl="0">
              <a:lnSpc>
                <a:spcPct val="100000"/>
              </a:lnSpc>
              <a:spcBef>
                <a:spcPts val="1333"/>
              </a:spcBef>
              <a:spcAft>
                <a:spcPts val="0"/>
              </a:spcAft>
              <a:buSzPts val="2400"/>
              <a:buFont typeface="Noto Sans Symbols"/>
              <a:buNone/>
            </a:pPr>
            <a:endParaRPr sz="2200"/>
          </a:p>
          <a:p>
            <a:pPr marL="457200" lvl="0" indent="-381000" algn="l" rtl="0">
              <a:lnSpc>
                <a:spcPct val="100000"/>
              </a:lnSpc>
              <a:spcBef>
                <a:spcPts val="1333"/>
              </a:spcBef>
              <a:spcAft>
                <a:spcPts val="0"/>
              </a:spcAft>
              <a:buSzPts val="2400"/>
              <a:buFont typeface="Noto Sans Symbols"/>
              <a:buChar char="⮚"/>
            </a:pPr>
            <a:r>
              <a:rPr lang="en-IN" sz="2200"/>
              <a:t>The formula for RMSprop is as follows:</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solidFill>
                <a:schemeClr val="dk1"/>
              </a:solidFill>
              <a:latin typeface="Open Sans"/>
              <a:ea typeface="Open Sans"/>
              <a:cs typeface="Open Sans"/>
              <a:sym typeface="Open Sans"/>
            </a:endParaRPr>
          </a:p>
          <a:p>
            <a:pPr marL="76200" lvl="0" indent="0" algn="l" rtl="0">
              <a:lnSpc>
                <a:spcPct val="100000"/>
              </a:lnSpc>
              <a:spcBef>
                <a:spcPts val="1333"/>
              </a:spcBef>
              <a:spcAft>
                <a:spcPts val="0"/>
              </a:spcAft>
              <a:buSzPts val="2400"/>
              <a:buNone/>
            </a:pPr>
            <a:r>
              <a:rPr lang="en-IN" sz="4000">
                <a:solidFill>
                  <a:schemeClr val="dk1"/>
                </a:solidFill>
              </a:rPr>
              <a:t>  </a:t>
            </a:r>
            <a:endParaRPr/>
          </a:p>
          <a:p>
            <a:pPr marL="76200" lvl="0" indent="0" algn="l" rtl="0">
              <a:lnSpc>
                <a:spcPct val="100000"/>
              </a:lnSpc>
              <a:spcBef>
                <a:spcPts val="1333"/>
              </a:spcBef>
              <a:spcAft>
                <a:spcPts val="0"/>
              </a:spcAft>
              <a:buSzPts val="2400"/>
              <a:buNone/>
            </a:pPr>
            <a:r>
              <a:rPr lang="en-IN" sz="4000">
                <a:solidFill>
                  <a:schemeClr val="dk1"/>
                </a:solidFill>
              </a:rPr>
              <a:t>                                              </a:t>
            </a:r>
            <a:endParaRPr sz="4000">
              <a:latin typeface="Open Sans"/>
              <a:ea typeface="Open Sans"/>
              <a:cs typeface="Open Sans"/>
              <a:sym typeface="Open Sans"/>
            </a:endParaRPr>
          </a:p>
          <a:p>
            <a:pPr marL="76200" lvl="0" indent="0" algn="ctr" rtl="0">
              <a:lnSpc>
                <a:spcPct val="100000"/>
              </a:lnSpc>
              <a:spcBef>
                <a:spcPts val="1333"/>
              </a:spcBef>
              <a:spcAft>
                <a:spcPts val="0"/>
              </a:spcAft>
              <a:buSzPts val="2400"/>
              <a:buNone/>
            </a:pPr>
            <a:endParaRPr sz="3200" i="1">
              <a:latin typeface="Cambria Math"/>
              <a:ea typeface="Cambria Math"/>
              <a:cs typeface="Cambria Math"/>
              <a:sym typeface="Cambria Math"/>
            </a:endParaRPr>
          </a:p>
          <a:p>
            <a:pPr marL="76200" lvl="0" indent="0" algn="ctr" rtl="0">
              <a:lnSpc>
                <a:spcPct val="100000"/>
              </a:lnSpc>
              <a:spcBef>
                <a:spcPts val="1333"/>
              </a:spcBef>
              <a:spcAft>
                <a:spcPts val="0"/>
              </a:spcAft>
              <a:buSzPts val="2400"/>
              <a:buNone/>
            </a:pPr>
            <a:r>
              <a:rPr lang="en-IN" sz="3200">
                <a:solidFill>
                  <a:schemeClr val="dk1"/>
                </a:solidFill>
              </a:rPr>
              <a:t>             </a:t>
            </a:r>
            <a:endParaRPr sz="3200">
              <a:latin typeface="Open Sans"/>
              <a:ea typeface="Open Sans"/>
              <a:cs typeface="Open Sans"/>
              <a:sym typeface="Open Sans"/>
            </a:endParaRPr>
          </a:p>
          <a:p>
            <a:pPr marL="76200" lvl="0" indent="0" algn="ctr" rtl="0">
              <a:lnSpc>
                <a:spcPct val="100000"/>
              </a:lnSpc>
              <a:spcBef>
                <a:spcPts val="1333"/>
              </a:spcBef>
              <a:spcAft>
                <a:spcPts val="0"/>
              </a:spcAft>
              <a:buSzPts val="2400"/>
              <a:buNone/>
            </a:pPr>
            <a:endParaRPr sz="3200">
              <a:latin typeface="Open Sans"/>
              <a:ea typeface="Open Sans"/>
              <a:cs typeface="Open Sans"/>
              <a:sym typeface="Open Sans"/>
            </a:endParaRPr>
          </a:p>
          <a:p>
            <a:pPr marL="76200" lvl="0" indent="0" algn="ctr" rtl="0">
              <a:lnSpc>
                <a:spcPct val="100000"/>
              </a:lnSpc>
              <a:spcBef>
                <a:spcPts val="1333"/>
              </a:spcBef>
              <a:spcAft>
                <a:spcPts val="0"/>
              </a:spcAft>
              <a:buSzPts val="2400"/>
              <a:buNone/>
            </a:pPr>
            <a:endParaRPr sz="3200">
              <a:latin typeface="Open Sans"/>
              <a:ea typeface="Open Sans"/>
              <a:cs typeface="Open Sans"/>
              <a:sym typeface="Open Sans"/>
            </a:endParaRPr>
          </a:p>
          <a:p>
            <a:pPr marL="457200" lvl="0" indent="-228600" algn="l" rtl="0">
              <a:lnSpc>
                <a:spcPct val="100000"/>
              </a:lnSpc>
              <a:spcBef>
                <a:spcPts val="1333"/>
              </a:spcBef>
              <a:spcAft>
                <a:spcPts val="0"/>
              </a:spcAft>
              <a:buSzPts val="2400"/>
              <a:buFont typeface="Noto Sans Symbols"/>
              <a:buNone/>
            </a:pPr>
            <a:endParaRPr sz="3200">
              <a:latin typeface="Open Sans"/>
              <a:ea typeface="Open Sans"/>
              <a:cs typeface="Open Sans"/>
              <a:sym typeface="Open Sans"/>
            </a:endParaRPr>
          </a:p>
          <a:p>
            <a:pPr marL="76200" lvl="0" indent="0" algn="ctr" rtl="0">
              <a:lnSpc>
                <a:spcPct val="100000"/>
              </a:lnSpc>
              <a:spcBef>
                <a:spcPts val="1333"/>
              </a:spcBef>
              <a:spcAft>
                <a:spcPts val="0"/>
              </a:spcAft>
              <a:buSzPts val="2400"/>
              <a:buNone/>
            </a:pPr>
            <a:endParaRPr sz="3200">
              <a:latin typeface="Open Sans"/>
              <a:ea typeface="Open Sans"/>
              <a:cs typeface="Open Sans"/>
              <a:sym typeface="Open Sans"/>
            </a:endParaRPr>
          </a:p>
          <a:p>
            <a:pPr marL="76200" lvl="0" indent="0" algn="ctr" rtl="0">
              <a:lnSpc>
                <a:spcPct val="100000"/>
              </a:lnSpc>
              <a:spcBef>
                <a:spcPts val="1333"/>
              </a:spcBef>
              <a:spcAft>
                <a:spcPts val="0"/>
              </a:spcAft>
              <a:buSzPts val="2400"/>
              <a:buNone/>
            </a:pPr>
            <a:endParaRPr sz="2200"/>
          </a:p>
        </p:txBody>
      </p:sp>
      <p:sp>
        <p:nvSpPr>
          <p:cNvPr id="581" name="Google Shape;581;p8"/>
          <p:cNvSpPr/>
          <p:nvPr/>
        </p:nvSpPr>
        <p:spPr>
          <a:xfrm>
            <a:off x="5705483" y="3595151"/>
            <a:ext cx="5183244" cy="584775"/>
          </a:xfrm>
          <a:prstGeom prst="rect">
            <a:avLst/>
          </a:prstGeom>
          <a:blipFill rotWithShape="1">
            <a:blip r:embed="rId4">
              <a:alphaModFix/>
            </a:blip>
            <a:stretch>
              <a:fillRect t="-13541" b="-3333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582" name="Google Shape;582;p8"/>
          <p:cNvSpPr/>
          <p:nvPr/>
        </p:nvSpPr>
        <p:spPr>
          <a:xfrm>
            <a:off x="4064000" y="4910836"/>
            <a:ext cx="8128000" cy="2563394"/>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400" b="0" i="0" u="none" strike="noStrike" cap="none">
                <a:latin typeface="Arial"/>
                <a:ea typeface="Arial"/>
                <a:cs typeface="Arial"/>
                <a:sym typeface="Arial"/>
              </a:rPr>
              <a:t> </a:t>
            </a:r>
            <a:endParaRPr/>
          </a:p>
        </p:txBody>
      </p:sp>
      <p:sp>
        <p:nvSpPr>
          <p:cNvPr id="583" name="Google Shape;583;p8"/>
          <p:cNvSpPr/>
          <p:nvPr/>
        </p:nvSpPr>
        <p:spPr>
          <a:xfrm>
            <a:off x="3036499" y="3088258"/>
            <a:ext cx="10714008" cy="4453426"/>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8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Adaptive Momentum Estimation (Adam)</a:t>
            </a:r>
            <a:endParaRPr/>
          </a:p>
        </p:txBody>
      </p:sp>
      <p:pic>
        <p:nvPicPr>
          <p:cNvPr id="590" name="Google Shape;590;p182"/>
          <p:cNvPicPr preferRelativeResize="0"/>
          <p:nvPr/>
        </p:nvPicPr>
        <p:blipFill rotWithShape="1">
          <a:blip r:embed="rId3">
            <a:alphaModFix/>
          </a:blip>
          <a:srcRect/>
          <a:stretch/>
        </p:blipFill>
        <p:spPr>
          <a:xfrm>
            <a:off x="1340064" y="751273"/>
            <a:ext cx="13914083" cy="341591"/>
          </a:xfrm>
          <a:prstGeom prst="rect">
            <a:avLst/>
          </a:prstGeom>
          <a:noFill/>
          <a:ln>
            <a:noFill/>
          </a:ln>
        </p:spPr>
      </p:pic>
      <p:sp>
        <p:nvSpPr>
          <p:cNvPr id="591" name="Google Shape;591;p182"/>
          <p:cNvSpPr txBox="1">
            <a:spLocks noGrp="1"/>
          </p:cNvSpPr>
          <p:nvPr>
            <p:ph type="body" idx="2"/>
          </p:nvPr>
        </p:nvSpPr>
        <p:spPr>
          <a:xfrm>
            <a:off x="859009" y="1092864"/>
            <a:ext cx="14229348" cy="7119483"/>
          </a:xfrm>
          <a:prstGeom prst="rect">
            <a:avLst/>
          </a:prstGeom>
          <a:blipFill rotWithShape="1">
            <a:blip r:embed="rId4">
              <a:alphaModFix/>
            </a:blip>
            <a:stretch>
              <a:fillRect l="-32" b="-10174"/>
            </a:stretch>
          </a:blip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Clr>
                <a:srgbClr val="3F3F3F"/>
              </a:buClr>
              <a:buSzPts val="2400"/>
              <a:buChar char="•"/>
            </a:pPr>
            <a:r>
              <a:rPr lang="en-IN"/>
              <a:t> </a:t>
            </a:r>
            <a:endParaRPr/>
          </a:p>
        </p:txBody>
      </p:sp>
      <p:sp>
        <p:nvSpPr>
          <p:cNvPr id="592" name="Google Shape;592;p182"/>
          <p:cNvSpPr/>
          <p:nvPr/>
        </p:nvSpPr>
        <p:spPr>
          <a:xfrm>
            <a:off x="5705483" y="4033673"/>
            <a:ext cx="5183244" cy="584775"/>
          </a:xfrm>
          <a:prstGeom prst="rect">
            <a:avLst/>
          </a:prstGeom>
          <a:blipFill rotWithShape="1">
            <a:blip r:embed="rId5">
              <a:alphaModFix/>
            </a:blip>
            <a:stretch>
              <a:fillRect t="-13526" b="-333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3" name="Google Shape;593;p182"/>
          <p:cNvSpPr/>
          <p:nvPr/>
        </p:nvSpPr>
        <p:spPr>
          <a:xfrm>
            <a:off x="4064000" y="4033673"/>
            <a:ext cx="8128000" cy="364657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594" name="Google Shape;594;p182"/>
          <p:cNvSpPr/>
          <p:nvPr/>
        </p:nvSpPr>
        <p:spPr>
          <a:xfrm>
            <a:off x="3036499" y="3872409"/>
            <a:ext cx="10714008" cy="3632574"/>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5" name="Google Shape;595;p182"/>
          <p:cNvPicPr preferRelativeResize="0"/>
          <p:nvPr/>
        </p:nvPicPr>
        <p:blipFill rotWithShape="1">
          <a:blip r:embed="rId7">
            <a:alphaModFix/>
          </a:blip>
          <a:srcRect/>
          <a:stretch/>
        </p:blipFill>
        <p:spPr>
          <a:xfrm>
            <a:off x="921012" y="1214931"/>
            <a:ext cx="489335" cy="489335"/>
          </a:xfrm>
          <a:prstGeom prst="rect">
            <a:avLst/>
          </a:prstGeom>
          <a:noFill/>
          <a:ln>
            <a:noFill/>
          </a:ln>
        </p:spPr>
      </p:pic>
      <p:pic>
        <p:nvPicPr>
          <p:cNvPr id="596" name="Google Shape;596;p182"/>
          <p:cNvPicPr preferRelativeResize="0"/>
          <p:nvPr/>
        </p:nvPicPr>
        <p:blipFill rotWithShape="1">
          <a:blip r:embed="rId7">
            <a:alphaModFix/>
          </a:blip>
          <a:srcRect/>
          <a:stretch/>
        </p:blipFill>
        <p:spPr>
          <a:xfrm>
            <a:off x="921011" y="2222491"/>
            <a:ext cx="489335" cy="489335"/>
          </a:xfrm>
          <a:prstGeom prst="rect">
            <a:avLst/>
          </a:prstGeom>
          <a:noFill/>
          <a:ln>
            <a:noFill/>
          </a:ln>
        </p:spPr>
      </p:pic>
      <p:pic>
        <p:nvPicPr>
          <p:cNvPr id="597" name="Google Shape;597;p182"/>
          <p:cNvPicPr preferRelativeResize="0"/>
          <p:nvPr/>
        </p:nvPicPr>
        <p:blipFill rotWithShape="1">
          <a:blip r:embed="rId7">
            <a:alphaModFix/>
          </a:blip>
          <a:srcRect/>
          <a:stretch/>
        </p:blipFill>
        <p:spPr>
          <a:xfrm>
            <a:off x="921010" y="3222789"/>
            <a:ext cx="489335" cy="4893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8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Adam</a:t>
            </a:r>
            <a:endParaRPr/>
          </a:p>
        </p:txBody>
      </p:sp>
      <p:pic>
        <p:nvPicPr>
          <p:cNvPr id="604" name="Google Shape;604;p183"/>
          <p:cNvPicPr preferRelativeResize="0"/>
          <p:nvPr/>
        </p:nvPicPr>
        <p:blipFill rotWithShape="1">
          <a:blip r:embed="rId3">
            <a:alphaModFix/>
          </a:blip>
          <a:srcRect/>
          <a:stretch/>
        </p:blipFill>
        <p:spPr>
          <a:xfrm>
            <a:off x="6920692" y="751273"/>
            <a:ext cx="2752827" cy="341591"/>
          </a:xfrm>
          <a:prstGeom prst="rect">
            <a:avLst/>
          </a:prstGeom>
          <a:noFill/>
          <a:ln>
            <a:noFill/>
          </a:ln>
        </p:spPr>
      </p:pic>
      <p:sp>
        <p:nvSpPr>
          <p:cNvPr id="605" name="Google Shape;605;p183"/>
          <p:cNvSpPr txBox="1">
            <a:spLocks noGrp="1"/>
          </p:cNvSpPr>
          <p:nvPr>
            <p:ph type="body" idx="2"/>
          </p:nvPr>
        </p:nvSpPr>
        <p:spPr>
          <a:xfrm>
            <a:off x="859009" y="1092864"/>
            <a:ext cx="14229348" cy="7119483"/>
          </a:xfrm>
          <a:prstGeom prst="rect">
            <a:avLst/>
          </a:prstGeom>
          <a:blipFill rotWithShape="1">
            <a:blip r:embed="rId4">
              <a:alphaModFix/>
            </a:blip>
            <a:stretch>
              <a:fillRect l="-32"/>
            </a:stretch>
          </a:blip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Clr>
                <a:srgbClr val="3F3F3F"/>
              </a:buClr>
              <a:buSzPts val="2400"/>
              <a:buNone/>
            </a:pPr>
            <a:r>
              <a:rPr lang="en-IN"/>
              <a:t> </a:t>
            </a:r>
            <a:endParaRPr/>
          </a:p>
        </p:txBody>
      </p:sp>
      <p:sp>
        <p:nvSpPr>
          <p:cNvPr id="606" name="Google Shape;606;p183"/>
          <p:cNvSpPr/>
          <p:nvPr/>
        </p:nvSpPr>
        <p:spPr>
          <a:xfrm>
            <a:off x="5218797" y="1442491"/>
            <a:ext cx="5183244" cy="584775"/>
          </a:xfrm>
          <a:prstGeom prst="rect">
            <a:avLst/>
          </a:prstGeom>
          <a:blipFill rotWithShape="1">
            <a:blip r:embed="rId5">
              <a:alphaModFix/>
            </a:blip>
            <a:stretch>
              <a:fillRect t="-13526" b="-333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07" name="Google Shape;607;p183"/>
          <p:cNvSpPr/>
          <p:nvPr/>
        </p:nvSpPr>
        <p:spPr>
          <a:xfrm>
            <a:off x="3900100" y="2020706"/>
            <a:ext cx="8128000" cy="3154133"/>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08" name="Google Shape;608;p183"/>
          <p:cNvSpPr/>
          <p:nvPr/>
        </p:nvSpPr>
        <p:spPr>
          <a:xfrm>
            <a:off x="3105511" y="1249113"/>
            <a:ext cx="10714008" cy="3632574"/>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9" name="Google Shape;609;p183"/>
          <p:cNvSpPr/>
          <p:nvPr/>
        </p:nvSpPr>
        <p:spPr>
          <a:xfrm>
            <a:off x="9255444" y="2528097"/>
            <a:ext cx="1080602" cy="944429"/>
          </a:xfrm>
          <a:prstGeom prst="ellipse">
            <a:avLst/>
          </a:prstGeom>
          <a:no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0" name="Google Shape;610;p183"/>
          <p:cNvSpPr/>
          <p:nvPr/>
        </p:nvSpPr>
        <p:spPr>
          <a:xfrm rot="-1487617">
            <a:off x="10203221" y="2455775"/>
            <a:ext cx="950360" cy="144644"/>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11" name="Google Shape;611;p183"/>
          <p:cNvSpPr/>
          <p:nvPr/>
        </p:nvSpPr>
        <p:spPr>
          <a:xfrm>
            <a:off x="11140110" y="1865956"/>
            <a:ext cx="2139667" cy="1118290"/>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2" name="Google Shape;612;p183"/>
          <p:cNvSpPr txBox="1">
            <a:spLocks noGrp="1"/>
          </p:cNvSpPr>
          <p:nvPr>
            <p:ph type="body" idx="2"/>
          </p:nvPr>
        </p:nvSpPr>
        <p:spPr>
          <a:xfrm>
            <a:off x="11198286" y="1947065"/>
            <a:ext cx="2081491" cy="7835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To introduce momentum</a:t>
            </a:r>
            <a:endParaRPr sz="2200"/>
          </a:p>
        </p:txBody>
      </p:sp>
      <p:sp>
        <p:nvSpPr>
          <p:cNvPr id="613" name="Google Shape;613;p183"/>
          <p:cNvSpPr/>
          <p:nvPr/>
        </p:nvSpPr>
        <p:spPr>
          <a:xfrm>
            <a:off x="4050553" y="6473272"/>
            <a:ext cx="10351697" cy="1124603"/>
          </a:xfrm>
          <a:prstGeom prst="rect">
            <a:avLst/>
          </a:prstGeom>
          <a:blipFill rotWithShape="1">
            <a:blip r:embed="rId7">
              <a:alphaModFix/>
            </a:blip>
            <a:stretch>
              <a:fillRect b="-130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14" name="Google Shape;614;p183"/>
          <p:cNvSpPr/>
          <p:nvPr/>
        </p:nvSpPr>
        <p:spPr>
          <a:xfrm>
            <a:off x="1417704" y="7633916"/>
            <a:ext cx="10253961" cy="632161"/>
          </a:xfrm>
          <a:prstGeom prst="rect">
            <a:avLst/>
          </a:prstGeom>
          <a:blipFill rotWithShape="1">
            <a:blip r:embed="rId8">
              <a:alphaModFix/>
            </a:blip>
            <a:stretch>
              <a:fillRect t="-11520" b="-2401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615" name="Google Shape;615;p183"/>
          <p:cNvSpPr/>
          <p:nvPr/>
        </p:nvSpPr>
        <p:spPr>
          <a:xfrm>
            <a:off x="3105512" y="6850374"/>
            <a:ext cx="10714008" cy="1603514"/>
          </a:xfrm>
          <a:prstGeom prst="rect">
            <a:avLst/>
          </a:prstGeom>
          <a:noFill/>
          <a:ln w="25400" cap="flat" cmpd="sng">
            <a:solidFill>
              <a:srgbClr val="42719B"/>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16" name="Google Shape;616;p183"/>
          <p:cNvPicPr preferRelativeResize="0"/>
          <p:nvPr/>
        </p:nvPicPr>
        <p:blipFill rotWithShape="1">
          <a:blip r:embed="rId9">
            <a:alphaModFix/>
          </a:blip>
          <a:srcRect/>
          <a:stretch/>
        </p:blipFill>
        <p:spPr>
          <a:xfrm>
            <a:off x="921010" y="5981722"/>
            <a:ext cx="489335" cy="4893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8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Batch Normalization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8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Data Preprocessing</a:t>
            </a:r>
            <a:endParaRPr/>
          </a:p>
        </p:txBody>
      </p:sp>
      <p:pic>
        <p:nvPicPr>
          <p:cNvPr id="628" name="Google Shape;628;p185"/>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629" name="Google Shape;629;p185"/>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 preprocessing, the data is generally normalized or standardized.</a:t>
            </a:r>
            <a:endParaRPr/>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r>
              <a:rPr lang="en-IN" sz="2200"/>
              <a:t>                                  </a:t>
            </a:r>
            <a:endParaRPr sz="2200" b="1"/>
          </a:p>
          <a:p>
            <a:pPr marL="76200" lvl="0" indent="0" algn="ctr" rtl="0">
              <a:lnSpc>
                <a:spcPct val="100000"/>
              </a:lnSpc>
              <a:spcBef>
                <a:spcPts val="1333"/>
              </a:spcBef>
              <a:spcAft>
                <a:spcPts val="0"/>
              </a:spcAft>
              <a:buSzPts val="2400"/>
              <a:buNone/>
            </a:pPr>
            <a:r>
              <a:rPr lang="en-IN" sz="2200"/>
              <a:t>Normalization                                                                Standardization</a:t>
            </a:r>
            <a:endParaRPr sz="2200"/>
          </a:p>
          <a:p>
            <a:pPr marL="76200" lvl="0" indent="0" algn="ctr" rtl="0">
              <a:lnSpc>
                <a:spcPct val="100000"/>
              </a:lnSpc>
              <a:spcBef>
                <a:spcPts val="1333"/>
              </a:spcBef>
              <a:spcAft>
                <a:spcPts val="0"/>
              </a:spcAft>
              <a:buSzPts val="2400"/>
              <a:buNone/>
            </a:pPr>
            <a:endParaRPr sz="2200"/>
          </a:p>
        </p:txBody>
      </p:sp>
      <p:cxnSp>
        <p:nvCxnSpPr>
          <p:cNvPr id="630" name="Google Shape;630;p185"/>
          <p:cNvCxnSpPr/>
          <p:nvPr/>
        </p:nvCxnSpPr>
        <p:spPr>
          <a:xfrm>
            <a:off x="8018943" y="2398144"/>
            <a:ext cx="41753" cy="6003984"/>
          </a:xfrm>
          <a:prstGeom prst="straightConnector1">
            <a:avLst/>
          </a:prstGeom>
          <a:noFill/>
          <a:ln w="38100" cap="flat" cmpd="sng">
            <a:solidFill>
              <a:srgbClr val="1E4E79"/>
            </a:solidFill>
            <a:prstDash val="dash"/>
            <a:round/>
            <a:headEnd type="none" w="sm" len="sm"/>
            <a:tailEnd type="none" w="sm" len="sm"/>
          </a:ln>
        </p:spPr>
      </p:cxnSp>
      <p:sp>
        <p:nvSpPr>
          <p:cNvPr id="631" name="Google Shape;631;p185"/>
          <p:cNvSpPr txBox="1">
            <a:spLocks noGrp="1"/>
          </p:cNvSpPr>
          <p:nvPr>
            <p:ph type="body" idx="2"/>
          </p:nvPr>
        </p:nvSpPr>
        <p:spPr>
          <a:xfrm>
            <a:off x="1838039" y="3250224"/>
            <a:ext cx="6029252" cy="7537789"/>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A typical normalization is scaling down a large range of data into a smaller range.</a:t>
            </a:r>
            <a:endParaRPr/>
          </a:p>
          <a:p>
            <a:pPr marL="76200" lvl="0" indent="0" algn="just"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r>
              <a:rPr lang="en-IN" sz="2200"/>
              <a:t>                                  </a:t>
            </a:r>
            <a:endParaRPr sz="2200" b="1"/>
          </a:p>
          <a:p>
            <a:pPr marL="76200" lvl="0" indent="0" algn="ctr" rtl="0">
              <a:lnSpc>
                <a:spcPct val="100000"/>
              </a:lnSpc>
              <a:spcBef>
                <a:spcPts val="1333"/>
              </a:spcBef>
              <a:spcAft>
                <a:spcPts val="0"/>
              </a:spcAft>
              <a:buSzPts val="2400"/>
              <a:buNone/>
            </a:pPr>
            <a:endParaRPr sz="2200"/>
          </a:p>
        </p:txBody>
      </p:sp>
      <p:sp>
        <p:nvSpPr>
          <p:cNvPr id="632" name="Google Shape;632;p185"/>
          <p:cNvSpPr txBox="1">
            <a:spLocks noGrp="1"/>
          </p:cNvSpPr>
          <p:nvPr>
            <p:ph type="body" idx="2"/>
          </p:nvPr>
        </p:nvSpPr>
        <p:spPr>
          <a:xfrm>
            <a:off x="8297105" y="3264602"/>
            <a:ext cx="6029252" cy="5361813"/>
          </a:xfrm>
          <a:prstGeom prst="rect">
            <a:avLst/>
          </a:prstGeom>
          <a:blipFill rotWithShape="1">
            <a:blip r:embed="rId4">
              <a:alphaModFix/>
            </a:blip>
            <a:stretch>
              <a:fillRect r="-1403"/>
            </a:stretch>
          </a:blip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Clr>
                <a:srgbClr val="3F3F3F"/>
              </a:buClr>
              <a:buSzPts val="2400"/>
              <a:buNone/>
            </a:pPr>
            <a:r>
              <a:rPr lang="en-IN"/>
              <a:t> </a:t>
            </a:r>
            <a:endParaRPr/>
          </a:p>
        </p:txBody>
      </p:sp>
      <p:cxnSp>
        <p:nvCxnSpPr>
          <p:cNvPr id="633" name="Google Shape;633;p185"/>
          <p:cNvCxnSpPr/>
          <p:nvPr/>
        </p:nvCxnSpPr>
        <p:spPr>
          <a:xfrm rot="10800000" flipH="1">
            <a:off x="2743200" y="5210354"/>
            <a:ext cx="3450566" cy="17253"/>
          </a:xfrm>
          <a:prstGeom prst="straightConnector1">
            <a:avLst/>
          </a:prstGeom>
          <a:noFill/>
          <a:ln w="57150" cap="flat" cmpd="sng">
            <a:solidFill>
              <a:srgbClr val="1E4E79"/>
            </a:solidFill>
            <a:prstDash val="solid"/>
            <a:round/>
            <a:headEnd type="triangle" w="med" len="med"/>
            <a:tailEnd type="triangle" w="med" len="med"/>
          </a:ln>
        </p:spPr>
      </p:cxnSp>
      <p:cxnSp>
        <p:nvCxnSpPr>
          <p:cNvPr id="634" name="Google Shape;634;p185"/>
          <p:cNvCxnSpPr/>
          <p:nvPr/>
        </p:nvCxnSpPr>
        <p:spPr>
          <a:xfrm rot="10800000" flipH="1">
            <a:off x="3563617" y="7003273"/>
            <a:ext cx="1947755" cy="14260"/>
          </a:xfrm>
          <a:prstGeom prst="straightConnector1">
            <a:avLst/>
          </a:prstGeom>
          <a:noFill/>
          <a:ln w="57150" cap="flat" cmpd="sng">
            <a:solidFill>
              <a:srgbClr val="1E4E79"/>
            </a:solidFill>
            <a:prstDash val="solid"/>
            <a:round/>
            <a:headEnd type="triangle" w="med" len="med"/>
            <a:tailEnd type="triangle" w="med" len="med"/>
          </a:ln>
        </p:spPr>
      </p:cxnSp>
      <p:cxnSp>
        <p:nvCxnSpPr>
          <p:cNvPr id="635" name="Google Shape;635;p185"/>
          <p:cNvCxnSpPr/>
          <p:nvPr/>
        </p:nvCxnSpPr>
        <p:spPr>
          <a:xfrm>
            <a:off x="4537495" y="5520907"/>
            <a:ext cx="0" cy="1144555"/>
          </a:xfrm>
          <a:prstGeom prst="straightConnector1">
            <a:avLst/>
          </a:prstGeom>
          <a:noFill/>
          <a:ln w="57150" cap="flat" cmpd="sng">
            <a:solidFill>
              <a:srgbClr val="C55A11"/>
            </a:solidFill>
            <a:prstDash val="dash"/>
            <a:round/>
            <a:headEnd type="none" w="sm" len="sm"/>
            <a:tailEnd type="triangle" w="med" len="med"/>
          </a:ln>
        </p:spPr>
      </p:cxnSp>
      <p:sp>
        <p:nvSpPr>
          <p:cNvPr id="636" name="Google Shape;636;p185"/>
          <p:cNvSpPr txBox="1">
            <a:spLocks noGrp="1"/>
          </p:cNvSpPr>
          <p:nvPr>
            <p:ph type="body" idx="2"/>
          </p:nvPr>
        </p:nvSpPr>
        <p:spPr>
          <a:xfrm>
            <a:off x="5563131" y="5193450"/>
            <a:ext cx="1243710"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1000</a:t>
            </a:r>
            <a:endParaRPr sz="2200" b="1"/>
          </a:p>
          <a:p>
            <a:pPr marL="76200" lvl="0" indent="0" algn="ctr" rtl="0">
              <a:lnSpc>
                <a:spcPct val="100000"/>
              </a:lnSpc>
              <a:spcBef>
                <a:spcPts val="1333"/>
              </a:spcBef>
              <a:spcAft>
                <a:spcPts val="0"/>
              </a:spcAft>
              <a:buSzPts val="2400"/>
              <a:buNone/>
            </a:pPr>
            <a:endParaRPr sz="2200"/>
          </a:p>
        </p:txBody>
      </p:sp>
      <p:sp>
        <p:nvSpPr>
          <p:cNvPr id="637" name="Google Shape;637;p185"/>
          <p:cNvSpPr txBox="1">
            <a:spLocks noGrp="1"/>
          </p:cNvSpPr>
          <p:nvPr>
            <p:ph type="body" idx="2"/>
          </p:nvPr>
        </p:nvSpPr>
        <p:spPr>
          <a:xfrm>
            <a:off x="2587549" y="5141691"/>
            <a:ext cx="51833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638" name="Google Shape;638;p185"/>
          <p:cNvSpPr txBox="1">
            <a:spLocks noGrp="1"/>
          </p:cNvSpPr>
          <p:nvPr>
            <p:ph type="body" idx="2"/>
          </p:nvPr>
        </p:nvSpPr>
        <p:spPr>
          <a:xfrm>
            <a:off x="5269716" y="6998904"/>
            <a:ext cx="483312"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a:p>
        </p:txBody>
      </p:sp>
      <p:sp>
        <p:nvSpPr>
          <p:cNvPr id="639" name="Google Shape;639;p185"/>
          <p:cNvSpPr txBox="1">
            <a:spLocks noGrp="1"/>
          </p:cNvSpPr>
          <p:nvPr>
            <p:ph type="body" idx="2"/>
          </p:nvPr>
        </p:nvSpPr>
        <p:spPr>
          <a:xfrm>
            <a:off x="3352347" y="7017533"/>
            <a:ext cx="422540"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0</a:t>
            </a:r>
            <a:endParaRPr sz="2200" b="1"/>
          </a:p>
          <a:p>
            <a:pPr marL="76200" lvl="0" indent="0" algn="ctr" rtl="0">
              <a:lnSpc>
                <a:spcPct val="100000"/>
              </a:lnSpc>
              <a:spcBef>
                <a:spcPts val="1333"/>
              </a:spcBef>
              <a:spcAft>
                <a:spcPts val="0"/>
              </a:spcAft>
              <a:buSzPts val="2400"/>
              <a:buNone/>
            </a:pP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p:nvPr/>
        </p:nvSpPr>
        <p:spPr>
          <a:xfrm>
            <a:off x="1466833" y="1543599"/>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By the end of this lesson, you will be able to:</a:t>
            </a:r>
            <a:endParaRPr sz="2200" b="0" i="0" u="none" strike="noStrike" cap="none">
              <a:solidFill>
                <a:srgbClr val="434343"/>
              </a:solidFill>
              <a:latin typeface="Open Sans"/>
              <a:ea typeface="Open Sans"/>
              <a:cs typeface="Open Sans"/>
              <a:sym typeface="Open Sans"/>
            </a:endParaRPr>
          </a:p>
        </p:txBody>
      </p:sp>
      <p:pic>
        <p:nvPicPr>
          <p:cNvPr id="195" name="Google Shape;195;p26"/>
          <p:cNvPicPr preferRelativeResize="0"/>
          <p:nvPr/>
        </p:nvPicPr>
        <p:blipFill rotWithShape="1">
          <a:blip r:embed="rId3">
            <a:alphaModFix/>
          </a:blip>
          <a:srcRect/>
          <a:stretch/>
        </p:blipFill>
        <p:spPr>
          <a:xfrm>
            <a:off x="913063" y="2493633"/>
            <a:ext cx="489335" cy="489335"/>
          </a:xfrm>
          <a:prstGeom prst="rect">
            <a:avLst/>
          </a:prstGeom>
          <a:noFill/>
          <a:ln>
            <a:noFill/>
          </a:ln>
        </p:spPr>
      </p:pic>
      <p:pic>
        <p:nvPicPr>
          <p:cNvPr id="196" name="Google Shape;196;p26"/>
          <p:cNvPicPr preferRelativeResize="0"/>
          <p:nvPr/>
        </p:nvPicPr>
        <p:blipFill rotWithShape="1">
          <a:blip r:embed="rId3">
            <a:alphaModFix/>
          </a:blip>
          <a:srcRect/>
          <a:stretch/>
        </p:blipFill>
        <p:spPr>
          <a:xfrm>
            <a:off x="913063" y="3434144"/>
            <a:ext cx="489335" cy="489335"/>
          </a:xfrm>
          <a:prstGeom prst="rect">
            <a:avLst/>
          </a:prstGeom>
          <a:noFill/>
          <a:ln>
            <a:noFill/>
          </a:ln>
        </p:spPr>
      </p:pic>
      <p:pic>
        <p:nvPicPr>
          <p:cNvPr id="197" name="Google Shape;197;p26"/>
          <p:cNvPicPr preferRelativeResize="0"/>
          <p:nvPr/>
        </p:nvPicPr>
        <p:blipFill rotWithShape="1">
          <a:blip r:embed="rId3">
            <a:alphaModFix/>
          </a:blip>
          <a:srcRect/>
          <a:stretch/>
        </p:blipFill>
        <p:spPr>
          <a:xfrm>
            <a:off x="913062" y="4279206"/>
            <a:ext cx="489335" cy="489335"/>
          </a:xfrm>
          <a:prstGeom prst="rect">
            <a:avLst/>
          </a:prstGeom>
          <a:noFill/>
          <a:ln>
            <a:noFill/>
          </a:ln>
        </p:spPr>
      </p:pic>
      <p:sp>
        <p:nvSpPr>
          <p:cNvPr id="198" name="Google Shape;198;p26"/>
          <p:cNvSpPr/>
          <p:nvPr/>
        </p:nvSpPr>
        <p:spPr>
          <a:xfrm>
            <a:off x="1466833" y="3380551"/>
            <a:ext cx="7495263" cy="59652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Perform batch normalization </a:t>
            </a:r>
            <a:endParaRPr sz="2200" b="0" i="0" u="none" strike="noStrike" cap="none">
              <a:solidFill>
                <a:srgbClr val="3F3F3F"/>
              </a:solidFill>
              <a:latin typeface="Open Sans"/>
              <a:ea typeface="Open Sans"/>
              <a:cs typeface="Open Sans"/>
              <a:sym typeface="Open Sans"/>
            </a:endParaRPr>
          </a:p>
        </p:txBody>
      </p:sp>
      <p:sp>
        <p:nvSpPr>
          <p:cNvPr id="199" name="Google Shape;199;p26"/>
          <p:cNvSpPr/>
          <p:nvPr/>
        </p:nvSpPr>
        <p:spPr>
          <a:xfrm>
            <a:off x="1466833" y="4241899"/>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 hyperparameter tuning and its significance</a:t>
            </a:r>
            <a:endParaRPr sz="1400" b="0" i="0" u="none" strike="noStrike" cap="none">
              <a:solidFill>
                <a:srgbClr val="000000"/>
              </a:solidFill>
              <a:latin typeface="Arial"/>
              <a:ea typeface="Arial"/>
              <a:cs typeface="Arial"/>
              <a:sym typeface="Arial"/>
            </a:endParaRPr>
          </a:p>
          <a:p>
            <a:pPr marL="50800" marR="0" lvl="0" indent="0" algn="l" rtl="0">
              <a:lnSpc>
                <a:spcPct val="9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0" name="Google Shape;200;p26"/>
          <p:cNvSpPr/>
          <p:nvPr/>
        </p:nvSpPr>
        <p:spPr>
          <a:xfrm>
            <a:off x="1447783" y="2434294"/>
            <a:ext cx="7099841"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algorithms of optimization</a:t>
            </a:r>
            <a:endParaRPr sz="2200" b="0" i="0" u="none" strike="noStrike" cap="none">
              <a:solidFill>
                <a:srgbClr val="3F3F3F"/>
              </a:solidFill>
              <a:latin typeface="Open Sans"/>
              <a:ea typeface="Open Sans"/>
              <a:cs typeface="Open Sans"/>
              <a:sym typeface="Open Sans"/>
            </a:endParaRPr>
          </a:p>
        </p:txBody>
      </p:sp>
      <p:pic>
        <p:nvPicPr>
          <p:cNvPr id="201" name="Google Shape;201;p26"/>
          <p:cNvPicPr preferRelativeResize="0"/>
          <p:nvPr/>
        </p:nvPicPr>
        <p:blipFill rotWithShape="1">
          <a:blip r:embed="rId3">
            <a:alphaModFix/>
          </a:blip>
          <a:srcRect/>
          <a:stretch/>
        </p:blipFill>
        <p:spPr>
          <a:xfrm>
            <a:off x="913061" y="5084713"/>
            <a:ext cx="489335" cy="489335"/>
          </a:xfrm>
          <a:prstGeom prst="rect">
            <a:avLst/>
          </a:prstGeom>
          <a:noFill/>
          <a:ln>
            <a:noFill/>
          </a:ln>
        </p:spPr>
      </p:pic>
      <p:sp>
        <p:nvSpPr>
          <p:cNvPr id="202" name="Google Shape;202;p26"/>
          <p:cNvSpPr/>
          <p:nvPr/>
        </p:nvSpPr>
        <p:spPr>
          <a:xfrm>
            <a:off x="1466833" y="5020545"/>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interpretability in deep learning</a:t>
            </a:r>
            <a:endParaRPr sz="1400" b="0" i="0" u="none" strike="noStrike" cap="none">
              <a:solidFill>
                <a:srgbClr val="000000"/>
              </a:solidFill>
              <a:latin typeface="Arial"/>
              <a:ea typeface="Arial"/>
              <a:cs typeface="Arial"/>
              <a:sym typeface="Arial"/>
            </a:endParaRPr>
          </a:p>
          <a:p>
            <a:pPr marL="50800" marR="0" lvl="0" indent="0" algn="l" rtl="0">
              <a:lnSpc>
                <a:spcPct val="9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8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Why Data Preprocessing?</a:t>
            </a:r>
            <a:endParaRPr/>
          </a:p>
        </p:txBody>
      </p:sp>
      <p:pic>
        <p:nvPicPr>
          <p:cNvPr id="646" name="Google Shape;646;p186"/>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647" name="Google Shape;647;p186"/>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Data points can either be high or low. This leads to cascading of the network. Therefore, data preprocessing is needed.</a:t>
            </a:r>
            <a:endParaRPr/>
          </a:p>
          <a:p>
            <a:pPr marL="76200" lvl="0" indent="0" algn="ctr"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cxnSp>
        <p:nvCxnSpPr>
          <p:cNvPr id="648" name="Google Shape;648;p186"/>
          <p:cNvCxnSpPr/>
          <p:nvPr/>
        </p:nvCxnSpPr>
        <p:spPr>
          <a:xfrm rot="10800000" flipH="1">
            <a:off x="4163522" y="5699185"/>
            <a:ext cx="8669609" cy="17254"/>
          </a:xfrm>
          <a:prstGeom prst="straightConnector1">
            <a:avLst/>
          </a:prstGeom>
          <a:noFill/>
          <a:ln w="57150" cap="flat" cmpd="sng">
            <a:solidFill>
              <a:srgbClr val="1E4E79"/>
            </a:solidFill>
            <a:prstDash val="solid"/>
            <a:round/>
            <a:headEnd type="triangle" w="med" len="med"/>
            <a:tailEnd type="triangle" w="med" len="med"/>
          </a:ln>
        </p:spPr>
      </p:cxnSp>
      <p:sp>
        <p:nvSpPr>
          <p:cNvPr id="649" name="Google Shape;649;p186"/>
          <p:cNvSpPr txBox="1">
            <a:spLocks noGrp="1"/>
          </p:cNvSpPr>
          <p:nvPr>
            <p:ph type="body" idx="2"/>
          </p:nvPr>
        </p:nvSpPr>
        <p:spPr>
          <a:xfrm>
            <a:off x="12211276" y="5916383"/>
            <a:ext cx="1243710"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1000</a:t>
            </a:r>
            <a:endParaRPr sz="2200" b="1"/>
          </a:p>
          <a:p>
            <a:pPr marL="76200" lvl="0" indent="0" algn="ctr" rtl="0">
              <a:lnSpc>
                <a:spcPct val="100000"/>
              </a:lnSpc>
              <a:spcBef>
                <a:spcPts val="1333"/>
              </a:spcBef>
              <a:spcAft>
                <a:spcPts val="0"/>
              </a:spcAft>
              <a:buSzPts val="2400"/>
              <a:buNone/>
            </a:pPr>
            <a:endParaRPr sz="2200"/>
          </a:p>
        </p:txBody>
      </p:sp>
      <p:sp>
        <p:nvSpPr>
          <p:cNvPr id="650" name="Google Shape;650;p186"/>
          <p:cNvSpPr txBox="1">
            <a:spLocks noGrp="1"/>
          </p:cNvSpPr>
          <p:nvPr>
            <p:ph type="body" idx="2"/>
          </p:nvPr>
        </p:nvSpPr>
        <p:spPr>
          <a:xfrm>
            <a:off x="4163522" y="5966652"/>
            <a:ext cx="51833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651" name="Google Shape;651;p186"/>
          <p:cNvSpPr/>
          <p:nvPr/>
        </p:nvSpPr>
        <p:spPr>
          <a:xfrm>
            <a:off x="7039190" y="507121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2" name="Google Shape;652;p186"/>
          <p:cNvSpPr/>
          <p:nvPr/>
        </p:nvSpPr>
        <p:spPr>
          <a:xfrm>
            <a:off x="7191590" y="522361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3" name="Google Shape;653;p186"/>
          <p:cNvSpPr/>
          <p:nvPr/>
        </p:nvSpPr>
        <p:spPr>
          <a:xfrm>
            <a:off x="7535633" y="515730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4" name="Google Shape;654;p186"/>
          <p:cNvSpPr/>
          <p:nvPr/>
        </p:nvSpPr>
        <p:spPr>
          <a:xfrm>
            <a:off x="6901167" y="5364706"/>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5" name="Google Shape;655;p186"/>
          <p:cNvSpPr/>
          <p:nvPr/>
        </p:nvSpPr>
        <p:spPr>
          <a:xfrm>
            <a:off x="7328599" y="476641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6" name="Google Shape;656;p186"/>
          <p:cNvSpPr/>
          <p:nvPr/>
        </p:nvSpPr>
        <p:spPr>
          <a:xfrm>
            <a:off x="7496420" y="4483339"/>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7" name="Google Shape;657;p186"/>
          <p:cNvSpPr/>
          <p:nvPr/>
        </p:nvSpPr>
        <p:spPr>
          <a:xfrm>
            <a:off x="8091613" y="5287480"/>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8" name="Google Shape;658;p186"/>
          <p:cNvSpPr/>
          <p:nvPr/>
        </p:nvSpPr>
        <p:spPr>
          <a:xfrm>
            <a:off x="7706072" y="5058035"/>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9" name="Google Shape;659;p186"/>
          <p:cNvSpPr/>
          <p:nvPr/>
        </p:nvSpPr>
        <p:spPr>
          <a:xfrm>
            <a:off x="8461973" y="4629969"/>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0" name="Google Shape;660;p186"/>
          <p:cNvSpPr/>
          <p:nvPr/>
        </p:nvSpPr>
        <p:spPr>
          <a:xfrm>
            <a:off x="11729144" y="5233952"/>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1" name="Google Shape;661;p186"/>
          <p:cNvSpPr/>
          <p:nvPr/>
        </p:nvSpPr>
        <p:spPr>
          <a:xfrm>
            <a:off x="4658031" y="5233952"/>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2" name="Google Shape;662;p186"/>
          <p:cNvSpPr/>
          <p:nvPr/>
        </p:nvSpPr>
        <p:spPr>
          <a:xfrm>
            <a:off x="7565432" y="5226490"/>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3" name="Google Shape;663;p186"/>
          <p:cNvSpPr/>
          <p:nvPr/>
        </p:nvSpPr>
        <p:spPr>
          <a:xfrm>
            <a:off x="7604645" y="4842377"/>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4" name="Google Shape;664;p186"/>
          <p:cNvSpPr/>
          <p:nvPr/>
        </p:nvSpPr>
        <p:spPr>
          <a:xfrm>
            <a:off x="7736456" y="5381766"/>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5" name="Google Shape;665;p186"/>
          <p:cNvSpPr/>
          <p:nvPr/>
        </p:nvSpPr>
        <p:spPr>
          <a:xfrm>
            <a:off x="7053864" y="476641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6" name="Google Shape;666;p186"/>
          <p:cNvSpPr/>
          <p:nvPr/>
        </p:nvSpPr>
        <p:spPr>
          <a:xfrm>
            <a:off x="7206264" y="4918814"/>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7" name="Google Shape;667;p186"/>
          <p:cNvSpPr/>
          <p:nvPr/>
        </p:nvSpPr>
        <p:spPr>
          <a:xfrm>
            <a:off x="7973538" y="4960852"/>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8" name="Google Shape;668;p186"/>
          <p:cNvSpPr/>
          <p:nvPr/>
        </p:nvSpPr>
        <p:spPr>
          <a:xfrm>
            <a:off x="7946253" y="45581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9" name="Google Shape;669;p186"/>
          <p:cNvSpPr/>
          <p:nvPr/>
        </p:nvSpPr>
        <p:spPr>
          <a:xfrm>
            <a:off x="7861132" y="47105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0" name="Google Shape;670;p186"/>
          <p:cNvSpPr/>
          <p:nvPr/>
        </p:nvSpPr>
        <p:spPr>
          <a:xfrm>
            <a:off x="8251053" y="48629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1" name="Google Shape;671;p186"/>
          <p:cNvSpPr/>
          <p:nvPr/>
        </p:nvSpPr>
        <p:spPr>
          <a:xfrm>
            <a:off x="8319252" y="5141187"/>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2" name="Google Shape;672;p186"/>
          <p:cNvSpPr/>
          <p:nvPr/>
        </p:nvSpPr>
        <p:spPr>
          <a:xfrm>
            <a:off x="8555853" y="51677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3" name="Google Shape;673;p186"/>
          <p:cNvSpPr/>
          <p:nvPr/>
        </p:nvSpPr>
        <p:spPr>
          <a:xfrm>
            <a:off x="8708253" y="53201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4" name="Google Shape;674;p186"/>
          <p:cNvSpPr/>
          <p:nvPr/>
        </p:nvSpPr>
        <p:spPr>
          <a:xfrm>
            <a:off x="7793853" y="44057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5" name="Google Shape;675;p186"/>
          <p:cNvSpPr/>
          <p:nvPr/>
        </p:nvSpPr>
        <p:spPr>
          <a:xfrm>
            <a:off x="7946253" y="45581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6" name="Google Shape;676;p186"/>
          <p:cNvSpPr/>
          <p:nvPr/>
        </p:nvSpPr>
        <p:spPr>
          <a:xfrm>
            <a:off x="8098653" y="47105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7" name="Google Shape;677;p186"/>
          <p:cNvSpPr/>
          <p:nvPr/>
        </p:nvSpPr>
        <p:spPr>
          <a:xfrm>
            <a:off x="8236676" y="4474677"/>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8" name="Google Shape;678;p186"/>
          <p:cNvSpPr/>
          <p:nvPr/>
        </p:nvSpPr>
        <p:spPr>
          <a:xfrm>
            <a:off x="8718773" y="50153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79" name="Google Shape;679;p186"/>
          <p:cNvSpPr/>
          <p:nvPr/>
        </p:nvSpPr>
        <p:spPr>
          <a:xfrm>
            <a:off x="9018327" y="50153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0" name="Google Shape;680;p186"/>
          <p:cNvSpPr/>
          <p:nvPr/>
        </p:nvSpPr>
        <p:spPr>
          <a:xfrm>
            <a:off x="8403453" y="50153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1" name="Google Shape;681;p186"/>
          <p:cNvSpPr/>
          <p:nvPr/>
        </p:nvSpPr>
        <p:spPr>
          <a:xfrm>
            <a:off x="8855407" y="4789317"/>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2" name="Google Shape;682;p186"/>
          <p:cNvSpPr/>
          <p:nvPr/>
        </p:nvSpPr>
        <p:spPr>
          <a:xfrm>
            <a:off x="8555853" y="51677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83" name="Google Shape;683;p186"/>
          <p:cNvSpPr/>
          <p:nvPr/>
        </p:nvSpPr>
        <p:spPr>
          <a:xfrm>
            <a:off x="8708253" y="5320101"/>
            <a:ext cx="138023" cy="155276"/>
          </a:xfrm>
          <a:prstGeom prst="ellipse">
            <a:avLst/>
          </a:prstGeom>
          <a:solidFill>
            <a:srgbClr val="FF0000"/>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8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Why Data Preprocessing?</a:t>
            </a:r>
            <a:endParaRPr/>
          </a:p>
        </p:txBody>
      </p:sp>
      <p:pic>
        <p:nvPicPr>
          <p:cNvPr id="690" name="Google Shape;690;p187"/>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691" name="Google Shape;691;p187"/>
          <p:cNvSpPr txBox="1">
            <a:spLocks noGrp="1"/>
          </p:cNvSpPr>
          <p:nvPr>
            <p:ph type="body" idx="2"/>
          </p:nvPr>
        </p:nvSpPr>
        <p:spPr>
          <a:xfrm>
            <a:off x="609601" y="1044737"/>
            <a:ext cx="15150352"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When there are multiple features each with different range of data points, the non-processed data creates instability. It further cascades through the neural network layers. Scaling the different ranges to a standard range leads to stability and brings in better results.</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cxnSp>
        <p:nvCxnSpPr>
          <p:cNvPr id="692" name="Google Shape;692;p187"/>
          <p:cNvCxnSpPr/>
          <p:nvPr/>
        </p:nvCxnSpPr>
        <p:spPr>
          <a:xfrm rot="10800000" flipH="1">
            <a:off x="2312638" y="4495260"/>
            <a:ext cx="4623455" cy="17254"/>
          </a:xfrm>
          <a:prstGeom prst="straightConnector1">
            <a:avLst/>
          </a:prstGeom>
          <a:noFill/>
          <a:ln w="57150" cap="flat" cmpd="sng">
            <a:solidFill>
              <a:srgbClr val="1E4E79"/>
            </a:solidFill>
            <a:prstDash val="solid"/>
            <a:round/>
            <a:headEnd type="triangle" w="med" len="med"/>
            <a:tailEnd type="triangle" w="med" len="med"/>
          </a:ln>
        </p:spPr>
      </p:cxnSp>
      <p:sp>
        <p:nvSpPr>
          <p:cNvPr id="693" name="Google Shape;693;p187"/>
          <p:cNvSpPr txBox="1">
            <a:spLocks noGrp="1"/>
          </p:cNvSpPr>
          <p:nvPr>
            <p:ph type="body" idx="2"/>
          </p:nvPr>
        </p:nvSpPr>
        <p:spPr>
          <a:xfrm>
            <a:off x="6019123" y="4461102"/>
            <a:ext cx="1740463"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10000000</a:t>
            </a:r>
            <a:endParaRPr sz="2200" b="1"/>
          </a:p>
          <a:p>
            <a:pPr marL="76200" lvl="0" indent="0" algn="ctr" rtl="0">
              <a:lnSpc>
                <a:spcPct val="100000"/>
              </a:lnSpc>
              <a:spcBef>
                <a:spcPts val="1333"/>
              </a:spcBef>
              <a:spcAft>
                <a:spcPts val="0"/>
              </a:spcAft>
              <a:buSzPts val="2400"/>
              <a:buNone/>
            </a:pPr>
            <a:endParaRPr sz="2200"/>
          </a:p>
        </p:txBody>
      </p:sp>
      <p:sp>
        <p:nvSpPr>
          <p:cNvPr id="694" name="Google Shape;694;p187"/>
          <p:cNvSpPr txBox="1">
            <a:spLocks noGrp="1"/>
          </p:cNvSpPr>
          <p:nvPr>
            <p:ph type="body" idx="2"/>
          </p:nvPr>
        </p:nvSpPr>
        <p:spPr>
          <a:xfrm>
            <a:off x="2207944" y="4409343"/>
            <a:ext cx="51833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695" name="Google Shape;695;p187"/>
          <p:cNvSpPr txBox="1">
            <a:spLocks noGrp="1"/>
          </p:cNvSpPr>
          <p:nvPr>
            <p:ph type="body" idx="2"/>
          </p:nvPr>
        </p:nvSpPr>
        <p:spPr>
          <a:xfrm>
            <a:off x="2951086" y="4478006"/>
            <a:ext cx="2900855"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           Net Worth ($)</a:t>
            </a:r>
            <a:endParaRPr sz="2200" b="1"/>
          </a:p>
          <a:p>
            <a:pPr marL="76200" lvl="0" indent="0" algn="ctr" rtl="0">
              <a:lnSpc>
                <a:spcPct val="100000"/>
              </a:lnSpc>
              <a:spcBef>
                <a:spcPts val="1333"/>
              </a:spcBef>
              <a:spcAft>
                <a:spcPts val="0"/>
              </a:spcAft>
              <a:buSzPts val="2400"/>
              <a:buNone/>
            </a:pPr>
            <a:endParaRPr sz="2200"/>
          </a:p>
        </p:txBody>
      </p:sp>
      <p:cxnSp>
        <p:nvCxnSpPr>
          <p:cNvPr id="696" name="Google Shape;696;p187"/>
          <p:cNvCxnSpPr/>
          <p:nvPr/>
        </p:nvCxnSpPr>
        <p:spPr>
          <a:xfrm>
            <a:off x="9317865" y="6207717"/>
            <a:ext cx="4684847" cy="0"/>
          </a:xfrm>
          <a:prstGeom prst="straightConnector1">
            <a:avLst/>
          </a:prstGeom>
          <a:noFill/>
          <a:ln w="57150" cap="flat" cmpd="sng">
            <a:solidFill>
              <a:srgbClr val="1E4E79"/>
            </a:solidFill>
            <a:prstDash val="solid"/>
            <a:round/>
            <a:headEnd type="triangle" w="med" len="med"/>
            <a:tailEnd type="triangle" w="med" len="med"/>
          </a:ln>
        </p:spPr>
      </p:cxnSp>
      <p:sp>
        <p:nvSpPr>
          <p:cNvPr id="697" name="Google Shape;697;p187"/>
          <p:cNvSpPr txBox="1">
            <a:spLocks noGrp="1"/>
          </p:cNvSpPr>
          <p:nvPr>
            <p:ph type="body" idx="2"/>
          </p:nvPr>
        </p:nvSpPr>
        <p:spPr>
          <a:xfrm>
            <a:off x="13093717" y="4720650"/>
            <a:ext cx="924051"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100</a:t>
            </a:r>
            <a:endParaRPr sz="2200"/>
          </a:p>
        </p:txBody>
      </p:sp>
      <p:sp>
        <p:nvSpPr>
          <p:cNvPr id="698" name="Google Shape;698;p187"/>
          <p:cNvSpPr txBox="1">
            <a:spLocks noGrp="1"/>
          </p:cNvSpPr>
          <p:nvPr>
            <p:ph type="body" idx="2"/>
          </p:nvPr>
        </p:nvSpPr>
        <p:spPr>
          <a:xfrm>
            <a:off x="8959125" y="4720650"/>
            <a:ext cx="422540"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699" name="Google Shape;699;p187"/>
          <p:cNvSpPr txBox="1">
            <a:spLocks noGrp="1"/>
          </p:cNvSpPr>
          <p:nvPr>
            <p:ph type="body" idx="2"/>
          </p:nvPr>
        </p:nvSpPr>
        <p:spPr>
          <a:xfrm>
            <a:off x="10790752" y="4512514"/>
            <a:ext cx="1739072"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Age (Year)</a:t>
            </a:r>
            <a:endParaRPr sz="2200" b="1"/>
          </a:p>
          <a:p>
            <a:pPr marL="76200" lvl="0" indent="0" algn="ctr" rtl="0">
              <a:lnSpc>
                <a:spcPct val="100000"/>
              </a:lnSpc>
              <a:spcBef>
                <a:spcPts val="1333"/>
              </a:spcBef>
              <a:spcAft>
                <a:spcPts val="0"/>
              </a:spcAft>
              <a:buSzPts val="2400"/>
              <a:buNone/>
            </a:pPr>
            <a:endParaRPr sz="2200"/>
          </a:p>
        </p:txBody>
      </p:sp>
      <p:cxnSp>
        <p:nvCxnSpPr>
          <p:cNvPr id="700" name="Google Shape;700;p187"/>
          <p:cNvCxnSpPr/>
          <p:nvPr/>
        </p:nvCxnSpPr>
        <p:spPr>
          <a:xfrm rot="10800000" flipH="1">
            <a:off x="2312637" y="4490990"/>
            <a:ext cx="4623455" cy="17254"/>
          </a:xfrm>
          <a:prstGeom prst="straightConnector1">
            <a:avLst/>
          </a:prstGeom>
          <a:noFill/>
          <a:ln w="57150" cap="flat" cmpd="sng">
            <a:solidFill>
              <a:srgbClr val="1E4E79"/>
            </a:solidFill>
            <a:prstDash val="solid"/>
            <a:round/>
            <a:headEnd type="triangle" w="med" len="med"/>
            <a:tailEnd type="triangle" w="med" len="med"/>
          </a:ln>
        </p:spPr>
      </p:cxnSp>
      <p:sp>
        <p:nvSpPr>
          <p:cNvPr id="701" name="Google Shape;701;p187"/>
          <p:cNvSpPr txBox="1">
            <a:spLocks noGrp="1"/>
          </p:cNvSpPr>
          <p:nvPr>
            <p:ph type="body" idx="2"/>
          </p:nvPr>
        </p:nvSpPr>
        <p:spPr>
          <a:xfrm>
            <a:off x="6019122" y="4456832"/>
            <a:ext cx="1740463"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10000000</a:t>
            </a:r>
            <a:endParaRPr sz="2200" b="1"/>
          </a:p>
          <a:p>
            <a:pPr marL="76200" lvl="0" indent="0" algn="ctr" rtl="0">
              <a:lnSpc>
                <a:spcPct val="100000"/>
              </a:lnSpc>
              <a:spcBef>
                <a:spcPts val="1333"/>
              </a:spcBef>
              <a:spcAft>
                <a:spcPts val="0"/>
              </a:spcAft>
              <a:buSzPts val="2400"/>
              <a:buNone/>
            </a:pPr>
            <a:endParaRPr sz="2200"/>
          </a:p>
        </p:txBody>
      </p:sp>
      <p:sp>
        <p:nvSpPr>
          <p:cNvPr id="702" name="Google Shape;702;p187"/>
          <p:cNvSpPr txBox="1">
            <a:spLocks noGrp="1"/>
          </p:cNvSpPr>
          <p:nvPr>
            <p:ph type="body" idx="2"/>
          </p:nvPr>
        </p:nvSpPr>
        <p:spPr>
          <a:xfrm>
            <a:off x="2207943" y="4405073"/>
            <a:ext cx="51833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703" name="Google Shape;703;p187"/>
          <p:cNvSpPr txBox="1">
            <a:spLocks noGrp="1"/>
          </p:cNvSpPr>
          <p:nvPr>
            <p:ph type="body" idx="2"/>
          </p:nvPr>
        </p:nvSpPr>
        <p:spPr>
          <a:xfrm>
            <a:off x="2951085" y="4473736"/>
            <a:ext cx="2900855"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           Net Worth ($)</a:t>
            </a:r>
            <a:endParaRPr sz="2200" b="1"/>
          </a:p>
          <a:p>
            <a:pPr marL="76200" lvl="0" indent="0" algn="ctr" rtl="0">
              <a:lnSpc>
                <a:spcPct val="100000"/>
              </a:lnSpc>
              <a:spcBef>
                <a:spcPts val="1333"/>
              </a:spcBef>
              <a:spcAft>
                <a:spcPts val="0"/>
              </a:spcAft>
              <a:buSzPts val="2400"/>
              <a:buNone/>
            </a:pPr>
            <a:endParaRPr sz="2200"/>
          </a:p>
        </p:txBody>
      </p:sp>
      <p:cxnSp>
        <p:nvCxnSpPr>
          <p:cNvPr id="704" name="Google Shape;704;p187"/>
          <p:cNvCxnSpPr/>
          <p:nvPr/>
        </p:nvCxnSpPr>
        <p:spPr>
          <a:xfrm>
            <a:off x="4852804" y="5144338"/>
            <a:ext cx="0" cy="781747"/>
          </a:xfrm>
          <a:prstGeom prst="straightConnector1">
            <a:avLst/>
          </a:prstGeom>
          <a:noFill/>
          <a:ln w="57150" cap="flat" cmpd="sng">
            <a:solidFill>
              <a:srgbClr val="C55A11"/>
            </a:solidFill>
            <a:prstDash val="dash"/>
            <a:round/>
            <a:headEnd type="none" w="sm" len="sm"/>
            <a:tailEnd type="triangle" w="med" len="med"/>
          </a:ln>
        </p:spPr>
      </p:cxnSp>
      <p:cxnSp>
        <p:nvCxnSpPr>
          <p:cNvPr id="705" name="Google Shape;705;p187"/>
          <p:cNvCxnSpPr/>
          <p:nvPr/>
        </p:nvCxnSpPr>
        <p:spPr>
          <a:xfrm>
            <a:off x="9097147" y="4512514"/>
            <a:ext cx="4684847" cy="0"/>
          </a:xfrm>
          <a:prstGeom prst="straightConnector1">
            <a:avLst/>
          </a:prstGeom>
          <a:noFill/>
          <a:ln w="57150" cap="flat" cmpd="sng">
            <a:solidFill>
              <a:srgbClr val="1E4E79"/>
            </a:solidFill>
            <a:prstDash val="solid"/>
            <a:round/>
            <a:headEnd type="triangle" w="med" len="med"/>
            <a:tailEnd type="triangle" w="med" len="med"/>
          </a:ln>
        </p:spPr>
      </p:cxnSp>
      <p:cxnSp>
        <p:nvCxnSpPr>
          <p:cNvPr id="706" name="Google Shape;706;p187"/>
          <p:cNvCxnSpPr/>
          <p:nvPr/>
        </p:nvCxnSpPr>
        <p:spPr>
          <a:xfrm>
            <a:off x="11484285" y="5243204"/>
            <a:ext cx="0" cy="781747"/>
          </a:xfrm>
          <a:prstGeom prst="straightConnector1">
            <a:avLst/>
          </a:prstGeom>
          <a:noFill/>
          <a:ln w="57150" cap="flat" cmpd="sng">
            <a:solidFill>
              <a:srgbClr val="C55A11"/>
            </a:solidFill>
            <a:prstDash val="dash"/>
            <a:round/>
            <a:headEnd type="none" w="sm" len="sm"/>
            <a:tailEnd type="triangle" w="med" len="med"/>
          </a:ln>
        </p:spPr>
      </p:cxnSp>
      <p:cxnSp>
        <p:nvCxnSpPr>
          <p:cNvPr id="707" name="Google Shape;707;p187"/>
          <p:cNvCxnSpPr/>
          <p:nvPr/>
        </p:nvCxnSpPr>
        <p:spPr>
          <a:xfrm rot="10800000" flipH="1">
            <a:off x="2270186" y="6190463"/>
            <a:ext cx="4623455" cy="17254"/>
          </a:xfrm>
          <a:prstGeom prst="straightConnector1">
            <a:avLst/>
          </a:prstGeom>
          <a:noFill/>
          <a:ln w="57150" cap="flat" cmpd="sng">
            <a:solidFill>
              <a:srgbClr val="1E4E79"/>
            </a:solidFill>
            <a:prstDash val="solid"/>
            <a:round/>
            <a:headEnd type="triangle" w="med" len="med"/>
            <a:tailEnd type="triangle" w="med" len="med"/>
          </a:ln>
        </p:spPr>
      </p:cxnSp>
      <p:sp>
        <p:nvSpPr>
          <p:cNvPr id="708" name="Google Shape;708;p187"/>
          <p:cNvSpPr txBox="1">
            <a:spLocks noGrp="1"/>
          </p:cNvSpPr>
          <p:nvPr>
            <p:ph type="body" idx="2"/>
          </p:nvPr>
        </p:nvSpPr>
        <p:spPr>
          <a:xfrm>
            <a:off x="6418106" y="6173209"/>
            <a:ext cx="70790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b="1"/>
          </a:p>
          <a:p>
            <a:pPr marL="76200" lvl="0" indent="0" algn="ctr" rtl="0">
              <a:lnSpc>
                <a:spcPct val="100000"/>
              </a:lnSpc>
              <a:spcBef>
                <a:spcPts val="1333"/>
              </a:spcBef>
              <a:spcAft>
                <a:spcPts val="0"/>
              </a:spcAft>
              <a:buSzPts val="2400"/>
              <a:buNone/>
            </a:pPr>
            <a:endParaRPr sz="2200"/>
          </a:p>
        </p:txBody>
      </p:sp>
      <p:sp>
        <p:nvSpPr>
          <p:cNvPr id="709" name="Google Shape;709;p187"/>
          <p:cNvSpPr txBox="1">
            <a:spLocks noGrp="1"/>
          </p:cNvSpPr>
          <p:nvPr>
            <p:ph type="body" idx="2"/>
          </p:nvPr>
        </p:nvSpPr>
        <p:spPr>
          <a:xfrm>
            <a:off x="2165492" y="6104546"/>
            <a:ext cx="518338"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0</a:t>
            </a:r>
            <a:endParaRPr sz="2200" b="1"/>
          </a:p>
          <a:p>
            <a:pPr marL="76200" lvl="0" indent="0" algn="ctr" rtl="0">
              <a:lnSpc>
                <a:spcPct val="100000"/>
              </a:lnSpc>
              <a:spcBef>
                <a:spcPts val="1333"/>
              </a:spcBef>
              <a:spcAft>
                <a:spcPts val="0"/>
              </a:spcAft>
              <a:buSzPts val="2400"/>
              <a:buNone/>
            </a:pPr>
            <a:endParaRPr sz="2200"/>
          </a:p>
        </p:txBody>
      </p:sp>
      <p:sp>
        <p:nvSpPr>
          <p:cNvPr id="710" name="Google Shape;710;p187"/>
          <p:cNvSpPr txBox="1">
            <a:spLocks noGrp="1"/>
          </p:cNvSpPr>
          <p:nvPr>
            <p:ph type="body" idx="2"/>
          </p:nvPr>
        </p:nvSpPr>
        <p:spPr>
          <a:xfrm>
            <a:off x="2908634" y="6173209"/>
            <a:ext cx="2900855"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           Net Worth ($)</a:t>
            </a:r>
            <a:endParaRPr sz="2200" b="1"/>
          </a:p>
          <a:p>
            <a:pPr marL="76200" lvl="0" indent="0" algn="ctr" rtl="0">
              <a:lnSpc>
                <a:spcPct val="100000"/>
              </a:lnSpc>
              <a:spcBef>
                <a:spcPts val="1333"/>
              </a:spcBef>
              <a:spcAft>
                <a:spcPts val="0"/>
              </a:spcAft>
              <a:buSzPts val="2400"/>
              <a:buNone/>
            </a:pPr>
            <a:endParaRPr sz="2200"/>
          </a:p>
        </p:txBody>
      </p:sp>
      <p:sp>
        <p:nvSpPr>
          <p:cNvPr id="711" name="Google Shape;711;p187"/>
          <p:cNvSpPr txBox="1">
            <a:spLocks noGrp="1"/>
          </p:cNvSpPr>
          <p:nvPr>
            <p:ph type="body" idx="2"/>
          </p:nvPr>
        </p:nvSpPr>
        <p:spPr>
          <a:xfrm>
            <a:off x="10997631" y="6207717"/>
            <a:ext cx="1739072"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Age (Year)</a:t>
            </a:r>
            <a:endParaRPr sz="2200" b="1"/>
          </a:p>
          <a:p>
            <a:pPr marL="76200" lvl="0" indent="0" algn="ctr" rtl="0">
              <a:lnSpc>
                <a:spcPct val="100000"/>
              </a:lnSpc>
              <a:spcBef>
                <a:spcPts val="1333"/>
              </a:spcBef>
              <a:spcAft>
                <a:spcPts val="0"/>
              </a:spcAft>
              <a:buSzPts val="2400"/>
              <a:buNone/>
            </a:pPr>
            <a:endParaRPr sz="2200"/>
          </a:p>
        </p:txBody>
      </p:sp>
      <p:sp>
        <p:nvSpPr>
          <p:cNvPr id="712" name="Google Shape;712;p187"/>
          <p:cNvSpPr txBox="1">
            <a:spLocks noGrp="1"/>
          </p:cNvSpPr>
          <p:nvPr>
            <p:ph type="body" idx="2"/>
          </p:nvPr>
        </p:nvSpPr>
        <p:spPr>
          <a:xfrm>
            <a:off x="13691406" y="6344498"/>
            <a:ext cx="622612" cy="689420"/>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1</a:t>
            </a:r>
            <a:endParaRPr sz="2200"/>
          </a:p>
        </p:txBody>
      </p:sp>
      <p:sp>
        <p:nvSpPr>
          <p:cNvPr id="713" name="Google Shape;713;p187"/>
          <p:cNvSpPr txBox="1">
            <a:spLocks noGrp="1"/>
          </p:cNvSpPr>
          <p:nvPr>
            <p:ph type="body" idx="2"/>
          </p:nvPr>
        </p:nvSpPr>
        <p:spPr>
          <a:xfrm>
            <a:off x="9207952" y="6385034"/>
            <a:ext cx="472076" cy="536029"/>
          </a:xfrm>
          <a:prstGeom prst="rect">
            <a:avLst/>
          </a:prstGeom>
          <a:noFill/>
          <a:ln>
            <a:noFill/>
          </a:ln>
        </p:spPr>
        <p:txBody>
          <a:bodyPr spcFirstLastPara="1" wrap="square" lIns="91425" tIns="45700" rIns="91425" bIns="45700" anchor="t" anchorCtr="0">
            <a:noAutofit/>
          </a:bodyPr>
          <a:lstStyle/>
          <a:p>
            <a:pPr marL="76200" lvl="0" indent="0" algn="just" rtl="0">
              <a:lnSpc>
                <a:spcPct val="100000"/>
              </a:lnSpc>
              <a:spcBef>
                <a:spcPts val="1333"/>
              </a:spcBef>
              <a:spcAft>
                <a:spcPts val="0"/>
              </a:spcAft>
              <a:buSzPts val="2400"/>
              <a:buNone/>
            </a:pPr>
            <a:r>
              <a:rPr lang="en-IN" sz="2200"/>
              <a:t>0</a:t>
            </a:r>
            <a:endParaRPr sz="2200" b="1"/>
          </a:p>
          <a:p>
            <a:pPr marL="76200" lvl="0" indent="0" algn="ctr" rtl="0">
              <a:lnSpc>
                <a:spcPct val="100000"/>
              </a:lnSpc>
              <a:spcBef>
                <a:spcPts val="1333"/>
              </a:spcBef>
              <a:spcAft>
                <a:spcPts val="0"/>
              </a:spcAft>
              <a:buSzPts val="2400"/>
              <a:buNone/>
            </a:pP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8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Batch Normalization</a:t>
            </a:r>
            <a:endParaRPr/>
          </a:p>
        </p:txBody>
      </p:sp>
      <p:pic>
        <p:nvPicPr>
          <p:cNvPr id="720" name="Google Shape;720;p188"/>
          <p:cNvPicPr preferRelativeResize="0"/>
          <p:nvPr/>
        </p:nvPicPr>
        <p:blipFill rotWithShape="1">
          <a:blip r:embed="rId3">
            <a:alphaModFix/>
          </a:blip>
          <a:srcRect/>
          <a:stretch/>
        </p:blipFill>
        <p:spPr>
          <a:xfrm>
            <a:off x="5051594" y="751273"/>
            <a:ext cx="6491022" cy="341591"/>
          </a:xfrm>
          <a:prstGeom prst="rect">
            <a:avLst/>
          </a:prstGeom>
          <a:noFill/>
          <a:ln>
            <a:noFill/>
          </a:ln>
        </p:spPr>
      </p:pic>
      <p:sp>
        <p:nvSpPr>
          <p:cNvPr id="721" name="Google Shape;721;p188"/>
          <p:cNvSpPr txBox="1">
            <a:spLocks noGrp="1"/>
          </p:cNvSpPr>
          <p:nvPr>
            <p:ph type="body" idx="2"/>
          </p:nvPr>
        </p:nvSpPr>
        <p:spPr>
          <a:xfrm>
            <a:off x="1213658" y="2543696"/>
            <a:ext cx="13908008" cy="2676698"/>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Weights of the neural network get updated during the training period, in each epoch. Suppose, weight assigned to a neuron suddenly become large, it cascades through all the layers which further causes instability. </a:t>
            </a: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Normalization of data before feeding into network is not enough, the outputs from the neurons should also be normalized. This is where batch normalization comes into the picture.</a:t>
            </a: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r>
              <a:rPr lang="en-IN" sz="2200"/>
              <a:t>                                   </a:t>
            </a:r>
            <a:endParaRPr sz="2200" b="1"/>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endParaRPr sz="2200"/>
          </a:p>
        </p:txBody>
      </p:sp>
      <p:pic>
        <p:nvPicPr>
          <p:cNvPr id="722" name="Google Shape;722;p188"/>
          <p:cNvPicPr preferRelativeResize="0"/>
          <p:nvPr/>
        </p:nvPicPr>
        <p:blipFill rotWithShape="1">
          <a:blip r:embed="rId4">
            <a:alphaModFix/>
          </a:blip>
          <a:srcRect/>
          <a:stretch/>
        </p:blipFill>
        <p:spPr>
          <a:xfrm>
            <a:off x="868505" y="2706668"/>
            <a:ext cx="489335" cy="489335"/>
          </a:xfrm>
          <a:prstGeom prst="rect">
            <a:avLst/>
          </a:prstGeom>
          <a:noFill/>
          <a:ln>
            <a:noFill/>
          </a:ln>
        </p:spPr>
      </p:pic>
      <p:pic>
        <p:nvPicPr>
          <p:cNvPr id="723" name="Google Shape;723;p188"/>
          <p:cNvPicPr preferRelativeResize="0"/>
          <p:nvPr/>
        </p:nvPicPr>
        <p:blipFill rotWithShape="1">
          <a:blip r:embed="rId4">
            <a:alphaModFix/>
          </a:blip>
          <a:srcRect/>
          <a:stretch/>
        </p:blipFill>
        <p:spPr>
          <a:xfrm>
            <a:off x="868504" y="4329309"/>
            <a:ext cx="489335" cy="4893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8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Batch Normalization</a:t>
            </a:r>
            <a:endParaRPr/>
          </a:p>
        </p:txBody>
      </p:sp>
      <p:pic>
        <p:nvPicPr>
          <p:cNvPr id="730" name="Google Shape;730;p189"/>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731" name="Google Shape;731;p189"/>
          <p:cNvSpPr txBox="1">
            <a:spLocks noGrp="1"/>
          </p:cNvSpPr>
          <p:nvPr>
            <p:ph type="body" idx="2"/>
          </p:nvPr>
        </p:nvSpPr>
        <p:spPr>
          <a:xfrm>
            <a:off x="709375" y="1153138"/>
            <a:ext cx="15042777" cy="5739573"/>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r>
              <a:rPr lang="en-IN" sz="2200"/>
              <a:t>                                   </a:t>
            </a:r>
            <a:endParaRPr sz="2200" b="1"/>
          </a:p>
          <a:p>
            <a:pPr marL="76200" lvl="0" indent="0" algn="ctr" rtl="0">
              <a:lnSpc>
                <a:spcPct val="100000"/>
              </a:lnSpc>
              <a:spcBef>
                <a:spcPts val="1333"/>
              </a:spcBef>
              <a:spcAft>
                <a:spcPts val="0"/>
              </a:spcAft>
              <a:buSzPts val="2400"/>
              <a:buNone/>
            </a:pPr>
            <a:r>
              <a:rPr lang="en-IN" sz="2200"/>
              <a:t>                                                                  </a:t>
            </a:r>
            <a:endParaRPr sz="2200"/>
          </a:p>
          <a:p>
            <a:pPr marL="76200" lvl="0" indent="0" algn="ctr" rtl="0">
              <a:lnSpc>
                <a:spcPct val="100000"/>
              </a:lnSpc>
              <a:spcBef>
                <a:spcPts val="1333"/>
              </a:spcBef>
              <a:spcAft>
                <a:spcPts val="0"/>
              </a:spcAft>
              <a:buSzPts val="2400"/>
              <a:buNone/>
            </a:pPr>
            <a:endParaRPr sz="2200"/>
          </a:p>
        </p:txBody>
      </p:sp>
      <p:sp>
        <p:nvSpPr>
          <p:cNvPr id="732" name="Google Shape;732;p189"/>
          <p:cNvSpPr/>
          <p:nvPr/>
        </p:nvSpPr>
        <p:spPr>
          <a:xfrm rot="5400000">
            <a:off x="6721211" y="2578316"/>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33" name="Google Shape;733;p189"/>
          <p:cNvCxnSpPr/>
          <p:nvPr/>
        </p:nvCxnSpPr>
        <p:spPr>
          <a:xfrm rot="-5400000" flipH="1">
            <a:off x="7886514" y="2198399"/>
            <a:ext cx="688500" cy="1975002"/>
          </a:xfrm>
          <a:prstGeom prst="straightConnector1">
            <a:avLst/>
          </a:prstGeom>
          <a:noFill/>
          <a:ln w="12700" cap="flat" cmpd="sng">
            <a:solidFill>
              <a:schemeClr val="dk1"/>
            </a:solidFill>
            <a:prstDash val="solid"/>
            <a:round/>
            <a:headEnd type="none" w="sm" len="sm"/>
            <a:tailEnd type="triangle" w="sm" len="sm"/>
          </a:ln>
        </p:spPr>
      </p:cxnSp>
      <p:sp>
        <p:nvSpPr>
          <p:cNvPr id="734" name="Google Shape;734;p189"/>
          <p:cNvSpPr/>
          <p:nvPr/>
        </p:nvSpPr>
        <p:spPr>
          <a:xfrm rot="5400000">
            <a:off x="6721211" y="3613186"/>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35" name="Google Shape;735;p189"/>
          <p:cNvSpPr/>
          <p:nvPr/>
        </p:nvSpPr>
        <p:spPr>
          <a:xfrm rot="5400000">
            <a:off x="6721210" y="4777416"/>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36" name="Google Shape;736;p189"/>
          <p:cNvCxnSpPr/>
          <p:nvPr/>
        </p:nvCxnSpPr>
        <p:spPr>
          <a:xfrm rot="-5400000">
            <a:off x="8057575" y="2715836"/>
            <a:ext cx="346371" cy="1974999"/>
          </a:xfrm>
          <a:prstGeom prst="straightConnector1">
            <a:avLst/>
          </a:prstGeom>
          <a:noFill/>
          <a:ln w="12700" cap="flat" cmpd="sng">
            <a:solidFill>
              <a:schemeClr val="dk1"/>
            </a:solidFill>
            <a:prstDash val="solid"/>
            <a:round/>
            <a:headEnd type="none" w="sm" len="sm"/>
            <a:tailEnd type="triangle" w="sm" len="sm"/>
          </a:ln>
        </p:spPr>
      </p:cxnSp>
      <p:cxnSp>
        <p:nvCxnSpPr>
          <p:cNvPr id="737" name="Google Shape;737;p189"/>
          <p:cNvCxnSpPr/>
          <p:nvPr/>
        </p:nvCxnSpPr>
        <p:spPr>
          <a:xfrm rot="-5400000" flipH="1">
            <a:off x="7857814" y="3261968"/>
            <a:ext cx="745891" cy="1974995"/>
          </a:xfrm>
          <a:prstGeom prst="straightConnector1">
            <a:avLst/>
          </a:prstGeom>
          <a:noFill/>
          <a:ln w="12700" cap="flat" cmpd="sng">
            <a:solidFill>
              <a:schemeClr val="dk1"/>
            </a:solidFill>
            <a:prstDash val="solid"/>
            <a:round/>
            <a:headEnd type="none" w="sm" len="sm"/>
            <a:tailEnd type="triangle" w="sm" len="sm"/>
          </a:ln>
        </p:spPr>
      </p:cxnSp>
      <p:cxnSp>
        <p:nvCxnSpPr>
          <p:cNvPr id="738" name="Google Shape;738;p189"/>
          <p:cNvCxnSpPr/>
          <p:nvPr/>
        </p:nvCxnSpPr>
        <p:spPr>
          <a:xfrm rot="-5400000">
            <a:off x="8040093" y="3862586"/>
            <a:ext cx="381332" cy="1974995"/>
          </a:xfrm>
          <a:prstGeom prst="straightConnector1">
            <a:avLst/>
          </a:prstGeom>
          <a:noFill/>
          <a:ln w="12700" cap="flat" cmpd="sng">
            <a:solidFill>
              <a:schemeClr val="dk1"/>
            </a:solidFill>
            <a:prstDash val="solid"/>
            <a:round/>
            <a:headEnd type="none" w="sm" len="sm"/>
            <a:tailEnd type="triangle" w="sm" len="sm"/>
          </a:ln>
        </p:spPr>
      </p:cxnSp>
      <p:cxnSp>
        <p:nvCxnSpPr>
          <p:cNvPr id="739" name="Google Shape;739;p189"/>
          <p:cNvCxnSpPr/>
          <p:nvPr/>
        </p:nvCxnSpPr>
        <p:spPr>
          <a:xfrm rot="-5400000">
            <a:off x="7540138" y="3362631"/>
            <a:ext cx="1381242" cy="1974995"/>
          </a:xfrm>
          <a:prstGeom prst="straightConnector1">
            <a:avLst/>
          </a:prstGeom>
          <a:noFill/>
          <a:ln w="12700" cap="flat" cmpd="sng">
            <a:solidFill>
              <a:schemeClr val="dk1"/>
            </a:solidFill>
            <a:prstDash val="solid"/>
            <a:round/>
            <a:headEnd type="none" w="sm" len="sm"/>
            <a:tailEnd type="triangle" w="sm" len="sm"/>
          </a:ln>
        </p:spPr>
      </p:cxnSp>
      <p:cxnSp>
        <p:nvCxnSpPr>
          <p:cNvPr id="740" name="Google Shape;740;p189"/>
          <p:cNvCxnSpPr/>
          <p:nvPr/>
        </p:nvCxnSpPr>
        <p:spPr>
          <a:xfrm rot="-5400000" flipH="1">
            <a:off x="7325248" y="2759664"/>
            <a:ext cx="1811024" cy="1974995"/>
          </a:xfrm>
          <a:prstGeom prst="straightConnector1">
            <a:avLst/>
          </a:prstGeom>
          <a:noFill/>
          <a:ln w="12700" cap="flat" cmpd="sng">
            <a:solidFill>
              <a:schemeClr val="dk1"/>
            </a:solidFill>
            <a:prstDash val="solid"/>
            <a:round/>
            <a:headEnd type="none" w="sm" len="sm"/>
            <a:tailEnd type="triangle" w="sm" len="sm"/>
          </a:ln>
        </p:spPr>
      </p:cxnSp>
      <p:sp>
        <p:nvSpPr>
          <p:cNvPr id="741" name="Google Shape;741;p189"/>
          <p:cNvSpPr/>
          <p:nvPr/>
        </p:nvSpPr>
        <p:spPr>
          <a:xfrm rot="5400000">
            <a:off x="6771875" y="5819032"/>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2" name="Google Shape;742;p189"/>
          <p:cNvSpPr/>
          <p:nvPr/>
        </p:nvSpPr>
        <p:spPr>
          <a:xfrm rot="5400000">
            <a:off x="9222882" y="3354469"/>
            <a:ext cx="517435" cy="52666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cxnSp>
        <p:nvCxnSpPr>
          <p:cNvPr id="743" name="Google Shape;743;p189"/>
          <p:cNvCxnSpPr/>
          <p:nvPr/>
        </p:nvCxnSpPr>
        <p:spPr>
          <a:xfrm rot="-5400000">
            <a:off x="7177340" y="3916869"/>
            <a:ext cx="2230998" cy="1974997"/>
          </a:xfrm>
          <a:prstGeom prst="straightConnector1">
            <a:avLst/>
          </a:prstGeom>
          <a:noFill/>
          <a:ln w="12700" cap="flat" cmpd="sng">
            <a:solidFill>
              <a:schemeClr val="dk1"/>
            </a:solidFill>
            <a:prstDash val="solid"/>
            <a:round/>
            <a:headEnd type="none" w="sm" len="sm"/>
            <a:tailEnd type="triangle" w="sm" len="sm"/>
          </a:ln>
        </p:spPr>
      </p:cxnSp>
      <p:sp>
        <p:nvSpPr>
          <p:cNvPr id="744" name="Google Shape;744;p189"/>
          <p:cNvSpPr/>
          <p:nvPr/>
        </p:nvSpPr>
        <p:spPr>
          <a:xfrm rot="5400000">
            <a:off x="9231690" y="4389341"/>
            <a:ext cx="517435" cy="52666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sp>
        <p:nvSpPr>
          <p:cNvPr id="745" name="Google Shape;745;p189"/>
          <p:cNvSpPr/>
          <p:nvPr/>
        </p:nvSpPr>
        <p:spPr>
          <a:xfrm rot="5400000">
            <a:off x="9273109" y="5424212"/>
            <a:ext cx="517435" cy="526667"/>
          </a:xfrm>
          <a:prstGeom prst="ellipse">
            <a:avLst/>
          </a:prstGeom>
          <a:solidFill>
            <a:srgbClr val="BFBFBF"/>
          </a:solidFill>
          <a:ln w="127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cxnSp>
        <p:nvCxnSpPr>
          <p:cNvPr id="746" name="Google Shape;746;p189"/>
          <p:cNvCxnSpPr/>
          <p:nvPr/>
        </p:nvCxnSpPr>
        <p:spPr>
          <a:xfrm rot="-5400000">
            <a:off x="7585078" y="4398527"/>
            <a:ext cx="1330188" cy="1912489"/>
          </a:xfrm>
          <a:prstGeom prst="straightConnector1">
            <a:avLst/>
          </a:prstGeom>
          <a:noFill/>
          <a:ln w="12700" cap="flat" cmpd="sng">
            <a:solidFill>
              <a:schemeClr val="dk1"/>
            </a:solidFill>
            <a:prstDash val="solid"/>
            <a:round/>
            <a:headEnd type="none" w="sm" len="sm"/>
            <a:tailEnd type="triangle" w="sm" len="sm"/>
          </a:ln>
        </p:spPr>
      </p:cxnSp>
      <p:cxnSp>
        <p:nvCxnSpPr>
          <p:cNvPr id="747" name="Google Shape;747;p189"/>
          <p:cNvCxnSpPr/>
          <p:nvPr/>
        </p:nvCxnSpPr>
        <p:spPr>
          <a:xfrm rot="-5400000" flipH="1">
            <a:off x="7015659" y="3175673"/>
            <a:ext cx="2605029" cy="2048488"/>
          </a:xfrm>
          <a:prstGeom prst="straightConnector1">
            <a:avLst/>
          </a:prstGeom>
          <a:noFill/>
          <a:ln w="12700" cap="flat" cmpd="sng">
            <a:solidFill>
              <a:schemeClr val="dk1"/>
            </a:solidFill>
            <a:prstDash val="solid"/>
            <a:round/>
            <a:headEnd type="none" w="sm" len="sm"/>
            <a:tailEnd type="triangle" w="sm" len="sm"/>
          </a:ln>
        </p:spPr>
      </p:cxnSp>
      <p:cxnSp>
        <p:nvCxnSpPr>
          <p:cNvPr id="748" name="Google Shape;748;p189"/>
          <p:cNvCxnSpPr/>
          <p:nvPr/>
        </p:nvCxnSpPr>
        <p:spPr>
          <a:xfrm rot="-5400000" flipH="1">
            <a:off x="7493303" y="3653314"/>
            <a:ext cx="1599079" cy="2099154"/>
          </a:xfrm>
          <a:prstGeom prst="straightConnector1">
            <a:avLst/>
          </a:prstGeom>
          <a:noFill/>
          <a:ln w="12700" cap="flat" cmpd="sng">
            <a:solidFill>
              <a:schemeClr val="dk1"/>
            </a:solidFill>
            <a:prstDash val="solid"/>
            <a:round/>
            <a:headEnd type="none" w="sm" len="sm"/>
            <a:tailEnd type="triangle" w="sm" len="sm"/>
          </a:ln>
        </p:spPr>
      </p:cxnSp>
      <p:cxnSp>
        <p:nvCxnSpPr>
          <p:cNvPr id="749" name="Google Shape;749;p189"/>
          <p:cNvCxnSpPr/>
          <p:nvPr/>
        </p:nvCxnSpPr>
        <p:spPr>
          <a:xfrm rot="-5400000" flipH="1">
            <a:off x="8045485" y="4247347"/>
            <a:ext cx="461680" cy="2048487"/>
          </a:xfrm>
          <a:prstGeom prst="straightConnector1">
            <a:avLst/>
          </a:prstGeom>
          <a:noFill/>
          <a:ln w="12700" cap="flat" cmpd="sng">
            <a:solidFill>
              <a:schemeClr val="dk1"/>
            </a:solidFill>
            <a:prstDash val="solid"/>
            <a:round/>
            <a:headEnd type="none" w="sm" len="sm"/>
            <a:tailEnd type="triangle" w="sm" len="sm"/>
          </a:ln>
        </p:spPr>
      </p:cxnSp>
      <p:cxnSp>
        <p:nvCxnSpPr>
          <p:cNvPr id="750" name="Google Shape;750;p189"/>
          <p:cNvCxnSpPr/>
          <p:nvPr/>
        </p:nvCxnSpPr>
        <p:spPr>
          <a:xfrm rot="-5400000">
            <a:off x="8030356" y="4786656"/>
            <a:ext cx="491943" cy="2048488"/>
          </a:xfrm>
          <a:prstGeom prst="straightConnector1">
            <a:avLst/>
          </a:prstGeom>
          <a:noFill/>
          <a:ln w="12700" cap="flat" cmpd="sng">
            <a:solidFill>
              <a:schemeClr val="dk1"/>
            </a:solidFill>
            <a:prstDash val="solid"/>
            <a:round/>
            <a:headEnd type="none" w="sm" len="sm"/>
            <a:tailEnd type="triangle" w="sm" len="sm"/>
          </a:ln>
        </p:spPr>
      </p:cxnSp>
      <p:sp>
        <p:nvSpPr>
          <p:cNvPr id="751" name="Google Shape;751;p189"/>
          <p:cNvSpPr/>
          <p:nvPr/>
        </p:nvSpPr>
        <p:spPr>
          <a:xfrm rot="5400000">
            <a:off x="11119808" y="4234177"/>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52" name="Google Shape;752;p189"/>
          <p:cNvCxnSpPr/>
          <p:nvPr/>
        </p:nvCxnSpPr>
        <p:spPr>
          <a:xfrm rot="-5400000" flipH="1">
            <a:off x="10005356" y="3416367"/>
            <a:ext cx="849413" cy="1370253"/>
          </a:xfrm>
          <a:prstGeom prst="straightConnector1">
            <a:avLst/>
          </a:prstGeom>
          <a:noFill/>
          <a:ln w="12700" cap="flat" cmpd="sng">
            <a:solidFill>
              <a:schemeClr val="dk1"/>
            </a:solidFill>
            <a:prstDash val="solid"/>
            <a:round/>
            <a:headEnd type="none" w="sm" len="sm"/>
            <a:tailEnd type="triangle" w="sm" len="sm"/>
          </a:ln>
        </p:spPr>
      </p:cxnSp>
      <p:cxnSp>
        <p:nvCxnSpPr>
          <p:cNvPr id="753" name="Google Shape;753;p189"/>
          <p:cNvCxnSpPr/>
          <p:nvPr/>
        </p:nvCxnSpPr>
        <p:spPr>
          <a:xfrm rot="-5400000">
            <a:off x="10396490" y="3892272"/>
            <a:ext cx="84768" cy="1352630"/>
          </a:xfrm>
          <a:prstGeom prst="straightConnector1">
            <a:avLst/>
          </a:prstGeom>
          <a:noFill/>
          <a:ln w="12700" cap="flat" cmpd="sng">
            <a:solidFill>
              <a:schemeClr val="dk1"/>
            </a:solidFill>
            <a:prstDash val="solid"/>
            <a:round/>
            <a:headEnd type="none" w="sm" len="sm"/>
            <a:tailEnd type="triangle" w="sm" len="sm"/>
          </a:ln>
        </p:spPr>
      </p:cxnSp>
      <p:cxnSp>
        <p:nvCxnSpPr>
          <p:cNvPr id="754" name="Google Shape;754;p189"/>
          <p:cNvCxnSpPr/>
          <p:nvPr/>
        </p:nvCxnSpPr>
        <p:spPr>
          <a:xfrm rot="-5400000">
            <a:off x="9879341" y="4454448"/>
            <a:ext cx="1155281" cy="1298783"/>
          </a:xfrm>
          <a:prstGeom prst="straightConnector1">
            <a:avLst/>
          </a:prstGeom>
          <a:noFill/>
          <a:ln w="12700" cap="flat" cmpd="sng">
            <a:solidFill>
              <a:schemeClr val="dk1"/>
            </a:solidFill>
            <a:prstDash val="solid"/>
            <a:round/>
            <a:headEnd type="none" w="sm" len="sm"/>
            <a:tailEnd type="triangle" w="sm" len="sm"/>
          </a:ln>
        </p:spPr>
      </p:cxnSp>
      <p:sp>
        <p:nvSpPr>
          <p:cNvPr id="755" name="Google Shape;755;p189"/>
          <p:cNvSpPr/>
          <p:nvPr/>
        </p:nvSpPr>
        <p:spPr>
          <a:xfrm rot="5400000">
            <a:off x="4942352" y="2471126"/>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6" name="Google Shape;756;p189"/>
          <p:cNvSpPr/>
          <p:nvPr/>
        </p:nvSpPr>
        <p:spPr>
          <a:xfrm rot="5400000">
            <a:off x="4942352" y="3505996"/>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189"/>
          <p:cNvSpPr/>
          <p:nvPr/>
        </p:nvSpPr>
        <p:spPr>
          <a:xfrm rot="5400000">
            <a:off x="4942352" y="4670226"/>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8" name="Google Shape;758;p189"/>
          <p:cNvSpPr/>
          <p:nvPr/>
        </p:nvSpPr>
        <p:spPr>
          <a:xfrm rot="5400000">
            <a:off x="5005875" y="5711842"/>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759" name="Google Shape;759;p189"/>
          <p:cNvCxnSpPr/>
          <p:nvPr/>
        </p:nvCxnSpPr>
        <p:spPr>
          <a:xfrm>
            <a:off x="5530341" y="2817062"/>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760" name="Google Shape;760;p189"/>
          <p:cNvCxnSpPr/>
          <p:nvPr/>
        </p:nvCxnSpPr>
        <p:spPr>
          <a:xfrm>
            <a:off x="5530341" y="3862997"/>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761" name="Google Shape;761;p189"/>
          <p:cNvCxnSpPr/>
          <p:nvPr/>
        </p:nvCxnSpPr>
        <p:spPr>
          <a:xfrm>
            <a:off x="5573944" y="5000395"/>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762" name="Google Shape;762;p189"/>
          <p:cNvCxnSpPr/>
          <p:nvPr/>
        </p:nvCxnSpPr>
        <p:spPr>
          <a:xfrm>
            <a:off x="5594762" y="6056872"/>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763" name="Google Shape;763;p189"/>
          <p:cNvCxnSpPr/>
          <p:nvPr/>
        </p:nvCxnSpPr>
        <p:spPr>
          <a:xfrm>
            <a:off x="5531239" y="2801296"/>
            <a:ext cx="1174614" cy="1075335"/>
          </a:xfrm>
          <a:prstGeom prst="straightConnector1">
            <a:avLst/>
          </a:prstGeom>
          <a:noFill/>
          <a:ln w="12700" cap="flat" cmpd="sng">
            <a:solidFill>
              <a:schemeClr val="dk1"/>
            </a:solidFill>
            <a:prstDash val="solid"/>
            <a:round/>
            <a:headEnd type="none" w="sm" len="sm"/>
            <a:tailEnd type="triangle" w="sm" len="sm"/>
          </a:ln>
        </p:spPr>
      </p:cxnSp>
      <p:cxnSp>
        <p:nvCxnSpPr>
          <p:cNvPr id="764" name="Google Shape;764;p189"/>
          <p:cNvCxnSpPr/>
          <p:nvPr/>
        </p:nvCxnSpPr>
        <p:spPr>
          <a:xfrm>
            <a:off x="5530341" y="3919487"/>
            <a:ext cx="1174614" cy="1075335"/>
          </a:xfrm>
          <a:prstGeom prst="straightConnector1">
            <a:avLst/>
          </a:prstGeom>
          <a:noFill/>
          <a:ln w="12700" cap="flat" cmpd="sng">
            <a:solidFill>
              <a:schemeClr val="dk1"/>
            </a:solidFill>
            <a:prstDash val="solid"/>
            <a:round/>
            <a:headEnd type="none" w="sm" len="sm"/>
            <a:tailEnd type="triangle" w="sm" len="sm"/>
          </a:ln>
        </p:spPr>
      </p:cxnSp>
      <p:cxnSp>
        <p:nvCxnSpPr>
          <p:cNvPr id="765" name="Google Shape;765;p189"/>
          <p:cNvCxnSpPr/>
          <p:nvPr/>
        </p:nvCxnSpPr>
        <p:spPr>
          <a:xfrm>
            <a:off x="5531239" y="4967018"/>
            <a:ext cx="1174614" cy="1075335"/>
          </a:xfrm>
          <a:prstGeom prst="straightConnector1">
            <a:avLst/>
          </a:prstGeom>
          <a:noFill/>
          <a:ln w="12700" cap="flat" cmpd="sng">
            <a:solidFill>
              <a:schemeClr val="dk1"/>
            </a:solidFill>
            <a:prstDash val="solid"/>
            <a:round/>
            <a:headEnd type="none" w="sm" len="sm"/>
            <a:tailEnd type="triangle" w="sm" len="sm"/>
          </a:ln>
        </p:spPr>
      </p:cxnSp>
      <p:cxnSp>
        <p:nvCxnSpPr>
          <p:cNvPr id="766" name="Google Shape;766;p189"/>
          <p:cNvCxnSpPr/>
          <p:nvPr/>
        </p:nvCxnSpPr>
        <p:spPr>
          <a:xfrm rot="10800000" flipH="1">
            <a:off x="5531239" y="2826631"/>
            <a:ext cx="1150930" cy="1009534"/>
          </a:xfrm>
          <a:prstGeom prst="straightConnector1">
            <a:avLst/>
          </a:prstGeom>
          <a:noFill/>
          <a:ln w="12700" cap="flat" cmpd="sng">
            <a:solidFill>
              <a:schemeClr val="dk1"/>
            </a:solidFill>
            <a:prstDash val="solid"/>
            <a:round/>
            <a:headEnd type="none" w="sm" len="sm"/>
            <a:tailEnd type="triangle" w="sm" len="sm"/>
          </a:ln>
        </p:spPr>
      </p:cxnSp>
      <p:cxnSp>
        <p:nvCxnSpPr>
          <p:cNvPr id="767" name="Google Shape;767;p189"/>
          <p:cNvCxnSpPr>
            <a:stCxn id="757" idx="0"/>
          </p:cNvCxnSpPr>
          <p:nvPr/>
        </p:nvCxnSpPr>
        <p:spPr>
          <a:xfrm rot="10800000" flipH="1">
            <a:off x="5531239" y="3877196"/>
            <a:ext cx="1150800" cy="1123200"/>
          </a:xfrm>
          <a:prstGeom prst="straightConnector1">
            <a:avLst/>
          </a:prstGeom>
          <a:noFill/>
          <a:ln w="12700" cap="flat" cmpd="sng">
            <a:solidFill>
              <a:schemeClr val="dk1"/>
            </a:solidFill>
            <a:prstDash val="solid"/>
            <a:round/>
            <a:headEnd type="none" w="sm" len="sm"/>
            <a:tailEnd type="triangle" w="sm" len="sm"/>
          </a:ln>
        </p:spPr>
      </p:cxnSp>
      <p:cxnSp>
        <p:nvCxnSpPr>
          <p:cNvPr id="768" name="Google Shape;768;p189"/>
          <p:cNvCxnSpPr/>
          <p:nvPr/>
        </p:nvCxnSpPr>
        <p:spPr>
          <a:xfrm rot="10800000" flipH="1">
            <a:off x="5610528" y="5025607"/>
            <a:ext cx="1087407" cy="1089741"/>
          </a:xfrm>
          <a:prstGeom prst="straightConnector1">
            <a:avLst/>
          </a:prstGeom>
          <a:noFill/>
          <a:ln w="12700" cap="flat" cmpd="sng">
            <a:solidFill>
              <a:schemeClr val="dk1"/>
            </a:solidFill>
            <a:prstDash val="solid"/>
            <a:round/>
            <a:headEnd type="none" w="sm" len="sm"/>
            <a:tailEnd type="triangle" w="sm" len="sm"/>
          </a:ln>
        </p:spPr>
      </p:cxnSp>
      <p:cxnSp>
        <p:nvCxnSpPr>
          <p:cNvPr id="769" name="Google Shape;769;p189"/>
          <p:cNvCxnSpPr/>
          <p:nvPr/>
        </p:nvCxnSpPr>
        <p:spPr>
          <a:xfrm rot="10800000" flipH="1">
            <a:off x="5573944" y="2826631"/>
            <a:ext cx="1087407" cy="2114755"/>
          </a:xfrm>
          <a:prstGeom prst="straightConnector1">
            <a:avLst/>
          </a:prstGeom>
          <a:noFill/>
          <a:ln w="12700" cap="flat" cmpd="sng">
            <a:solidFill>
              <a:schemeClr val="dk1"/>
            </a:solidFill>
            <a:prstDash val="solid"/>
            <a:round/>
            <a:headEnd type="none" w="sm" len="sm"/>
            <a:tailEnd type="triangle" w="sm" len="sm"/>
          </a:ln>
        </p:spPr>
      </p:cxnSp>
      <p:cxnSp>
        <p:nvCxnSpPr>
          <p:cNvPr id="770" name="Google Shape;770;p189"/>
          <p:cNvCxnSpPr/>
          <p:nvPr/>
        </p:nvCxnSpPr>
        <p:spPr>
          <a:xfrm rot="10800000" flipH="1">
            <a:off x="5593864" y="2826631"/>
            <a:ext cx="1067487" cy="3242813"/>
          </a:xfrm>
          <a:prstGeom prst="straightConnector1">
            <a:avLst/>
          </a:prstGeom>
          <a:noFill/>
          <a:ln w="12700" cap="flat" cmpd="sng">
            <a:solidFill>
              <a:schemeClr val="dk1"/>
            </a:solidFill>
            <a:prstDash val="solid"/>
            <a:round/>
            <a:headEnd type="none" w="sm" len="sm"/>
            <a:tailEnd type="triangle" w="sm" len="sm"/>
          </a:ln>
        </p:spPr>
      </p:cxnSp>
      <p:cxnSp>
        <p:nvCxnSpPr>
          <p:cNvPr id="771" name="Google Shape;771;p189"/>
          <p:cNvCxnSpPr>
            <a:stCxn id="755" idx="0"/>
          </p:cNvCxnSpPr>
          <p:nvPr/>
        </p:nvCxnSpPr>
        <p:spPr>
          <a:xfrm>
            <a:off x="5531239" y="2801295"/>
            <a:ext cx="1150800" cy="2193600"/>
          </a:xfrm>
          <a:prstGeom prst="straightConnector1">
            <a:avLst/>
          </a:prstGeom>
          <a:noFill/>
          <a:ln w="12700" cap="flat" cmpd="sng">
            <a:solidFill>
              <a:schemeClr val="dk1"/>
            </a:solidFill>
            <a:prstDash val="solid"/>
            <a:round/>
            <a:headEnd type="none" w="sm" len="sm"/>
            <a:tailEnd type="triangle" w="sm" len="sm"/>
          </a:ln>
        </p:spPr>
      </p:cxnSp>
      <p:cxnSp>
        <p:nvCxnSpPr>
          <p:cNvPr id="772" name="Google Shape;772;p189"/>
          <p:cNvCxnSpPr>
            <a:stCxn id="755" idx="0"/>
          </p:cNvCxnSpPr>
          <p:nvPr/>
        </p:nvCxnSpPr>
        <p:spPr>
          <a:xfrm>
            <a:off x="5531239" y="2801295"/>
            <a:ext cx="1193700" cy="3240600"/>
          </a:xfrm>
          <a:prstGeom prst="straightConnector1">
            <a:avLst/>
          </a:prstGeom>
          <a:noFill/>
          <a:ln w="12700" cap="flat" cmpd="sng">
            <a:solidFill>
              <a:schemeClr val="dk1"/>
            </a:solidFill>
            <a:prstDash val="solid"/>
            <a:round/>
            <a:headEnd type="none" w="sm" len="sm"/>
            <a:tailEnd type="triangle" w="sm" len="sm"/>
          </a:ln>
        </p:spPr>
      </p:cxnSp>
      <p:cxnSp>
        <p:nvCxnSpPr>
          <p:cNvPr id="773" name="Google Shape;773;p189"/>
          <p:cNvCxnSpPr/>
          <p:nvPr/>
        </p:nvCxnSpPr>
        <p:spPr>
          <a:xfrm>
            <a:off x="3816221" y="2841649"/>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774" name="Google Shape;774;p189"/>
          <p:cNvCxnSpPr/>
          <p:nvPr/>
        </p:nvCxnSpPr>
        <p:spPr>
          <a:xfrm rot="10800000">
            <a:off x="7030592" y="6541290"/>
            <a:ext cx="0" cy="702842"/>
          </a:xfrm>
          <a:prstGeom prst="straightConnector1">
            <a:avLst/>
          </a:prstGeom>
          <a:noFill/>
          <a:ln w="57150" cap="flat" cmpd="sng">
            <a:solidFill>
              <a:srgbClr val="C55A11"/>
            </a:solidFill>
            <a:prstDash val="dash"/>
            <a:round/>
            <a:headEnd type="none" w="sm" len="sm"/>
            <a:tailEnd type="triangle" w="med" len="med"/>
          </a:ln>
        </p:spPr>
      </p:cxnSp>
      <p:cxnSp>
        <p:nvCxnSpPr>
          <p:cNvPr id="775" name="Google Shape;775;p189"/>
          <p:cNvCxnSpPr/>
          <p:nvPr/>
        </p:nvCxnSpPr>
        <p:spPr>
          <a:xfrm>
            <a:off x="3872365" y="3838062"/>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776" name="Google Shape;776;p189"/>
          <p:cNvCxnSpPr/>
          <p:nvPr/>
        </p:nvCxnSpPr>
        <p:spPr>
          <a:xfrm>
            <a:off x="3860716" y="6115348"/>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777" name="Google Shape;777;p189"/>
          <p:cNvCxnSpPr/>
          <p:nvPr/>
        </p:nvCxnSpPr>
        <p:spPr>
          <a:xfrm>
            <a:off x="3860716" y="5218422"/>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778" name="Google Shape;778;p189"/>
          <p:cNvCxnSpPr/>
          <p:nvPr/>
        </p:nvCxnSpPr>
        <p:spPr>
          <a:xfrm rot="10800000">
            <a:off x="9557273" y="6082365"/>
            <a:ext cx="0" cy="702842"/>
          </a:xfrm>
          <a:prstGeom prst="straightConnector1">
            <a:avLst/>
          </a:prstGeom>
          <a:noFill/>
          <a:ln w="57150" cap="flat" cmpd="sng">
            <a:solidFill>
              <a:srgbClr val="C55A11"/>
            </a:solidFill>
            <a:prstDash val="dash"/>
            <a:round/>
            <a:headEnd type="none" w="sm" len="sm"/>
            <a:tailEnd type="triangle" w="med" len="med"/>
          </a:ln>
        </p:spPr>
      </p:cxnSp>
      <p:sp>
        <p:nvSpPr>
          <p:cNvPr id="779" name="Google Shape;779;p189"/>
          <p:cNvSpPr txBox="1"/>
          <p:nvPr/>
        </p:nvSpPr>
        <p:spPr>
          <a:xfrm>
            <a:off x="5847366" y="7414662"/>
            <a:ext cx="2383393"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Batch Normalization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
        <p:nvSpPr>
          <p:cNvPr id="780" name="Google Shape;780;p189"/>
          <p:cNvSpPr txBox="1"/>
          <p:nvPr/>
        </p:nvSpPr>
        <p:spPr>
          <a:xfrm>
            <a:off x="8346555" y="6975790"/>
            <a:ext cx="2451007"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Batch Normalization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9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Batch Normalization</a:t>
            </a:r>
            <a:endParaRPr/>
          </a:p>
        </p:txBody>
      </p:sp>
      <p:pic>
        <p:nvPicPr>
          <p:cNvPr id="787" name="Google Shape;787;p190"/>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788" name="Google Shape;788;p190"/>
          <p:cNvSpPr txBox="1">
            <a:spLocks noGrp="1"/>
          </p:cNvSpPr>
          <p:nvPr>
            <p:ph type="body" idx="2"/>
          </p:nvPr>
        </p:nvSpPr>
        <p:spPr>
          <a:xfrm>
            <a:off x="1308846" y="1044737"/>
            <a:ext cx="13883027" cy="7537789"/>
          </a:xfrm>
          <a:prstGeom prst="rect">
            <a:avLst/>
          </a:prstGeom>
          <a:blipFill rotWithShape="1">
            <a:blip r:embed="rId4">
              <a:alphaModFix/>
            </a:blip>
            <a:stretch>
              <a:fillRect r="-1268"/>
            </a:stretch>
          </a:blip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Clr>
                <a:srgbClr val="3F3F3F"/>
              </a:buClr>
              <a:buSzPts val="2400"/>
              <a:buNone/>
            </a:pPr>
            <a:r>
              <a:rPr lang="en-IN"/>
              <a:t> </a:t>
            </a:r>
            <a:endParaRPr/>
          </a:p>
        </p:txBody>
      </p:sp>
      <p:sp>
        <p:nvSpPr>
          <p:cNvPr id="789" name="Google Shape;789;p190"/>
          <p:cNvSpPr/>
          <p:nvPr/>
        </p:nvSpPr>
        <p:spPr>
          <a:xfrm>
            <a:off x="7199265" y="2383050"/>
            <a:ext cx="1799210" cy="879151"/>
          </a:xfrm>
          <a:prstGeom prst="rect">
            <a:avLst/>
          </a:prstGeom>
          <a:blipFill rotWithShape="1">
            <a:blip r:embed="rId5">
              <a:alphaModFix/>
            </a:blip>
            <a:stretch>
              <a:fillRect l="-10504" b="-1110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90" name="Google Shape;790;p190"/>
          <p:cNvPicPr preferRelativeResize="0"/>
          <p:nvPr/>
        </p:nvPicPr>
        <p:blipFill rotWithShape="1">
          <a:blip r:embed="rId6">
            <a:alphaModFix/>
          </a:blip>
          <a:srcRect/>
          <a:stretch/>
        </p:blipFill>
        <p:spPr>
          <a:xfrm>
            <a:off x="913063" y="3676947"/>
            <a:ext cx="489335" cy="489335"/>
          </a:xfrm>
          <a:prstGeom prst="rect">
            <a:avLst/>
          </a:prstGeom>
          <a:noFill/>
          <a:ln>
            <a:noFill/>
          </a:ln>
        </p:spPr>
      </p:pic>
      <p:pic>
        <p:nvPicPr>
          <p:cNvPr id="791" name="Google Shape;791;p190"/>
          <p:cNvPicPr preferRelativeResize="0"/>
          <p:nvPr/>
        </p:nvPicPr>
        <p:blipFill rotWithShape="1">
          <a:blip r:embed="rId6">
            <a:alphaModFix/>
          </a:blip>
          <a:srcRect/>
          <a:stretch/>
        </p:blipFill>
        <p:spPr>
          <a:xfrm>
            <a:off x="973195" y="1193753"/>
            <a:ext cx="489335" cy="489335"/>
          </a:xfrm>
          <a:prstGeom prst="rect">
            <a:avLst/>
          </a:prstGeom>
          <a:noFill/>
          <a:ln>
            <a:noFill/>
          </a:ln>
        </p:spPr>
      </p:pic>
      <p:pic>
        <p:nvPicPr>
          <p:cNvPr id="792" name="Google Shape;792;p190"/>
          <p:cNvPicPr preferRelativeResize="0"/>
          <p:nvPr/>
        </p:nvPicPr>
        <p:blipFill rotWithShape="1">
          <a:blip r:embed="rId6">
            <a:alphaModFix/>
          </a:blip>
          <a:srcRect/>
          <a:stretch/>
        </p:blipFill>
        <p:spPr>
          <a:xfrm>
            <a:off x="973195" y="6114070"/>
            <a:ext cx="489335" cy="4893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19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Batch Normalization</a:t>
            </a:r>
            <a:endParaRPr/>
          </a:p>
        </p:txBody>
      </p:sp>
      <p:pic>
        <p:nvPicPr>
          <p:cNvPr id="799" name="Google Shape;799;p191"/>
          <p:cNvPicPr preferRelativeResize="0"/>
          <p:nvPr/>
        </p:nvPicPr>
        <p:blipFill rotWithShape="1">
          <a:blip r:embed="rId3">
            <a:alphaModFix/>
          </a:blip>
          <a:srcRect/>
          <a:stretch/>
        </p:blipFill>
        <p:spPr>
          <a:xfrm>
            <a:off x="4727043" y="751273"/>
            <a:ext cx="7140124" cy="341591"/>
          </a:xfrm>
          <a:prstGeom prst="rect">
            <a:avLst/>
          </a:prstGeom>
          <a:noFill/>
          <a:ln>
            <a:noFill/>
          </a:ln>
        </p:spPr>
      </p:pic>
      <p:sp>
        <p:nvSpPr>
          <p:cNvPr id="800" name="Google Shape;800;p191"/>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SzPts val="2400"/>
              <a:buFont typeface="Noto Sans Symbols"/>
              <a:buChar char="⮚"/>
            </a:pPr>
            <a:r>
              <a:rPr lang="en-IN" sz="2200"/>
              <a:t>m, s, g, b are all trainable values i.e. the mean, standard deviation along with arbitrary values are optimized in the training process.</a:t>
            </a:r>
            <a:endParaRPr/>
          </a:p>
          <a:p>
            <a:pPr marL="457200" lvl="0" indent="-228600" algn="l" rtl="0">
              <a:lnSpc>
                <a:spcPct val="100000"/>
              </a:lnSpc>
              <a:spcBef>
                <a:spcPts val="1333"/>
              </a:spcBef>
              <a:spcAft>
                <a:spcPts val="0"/>
              </a:spcAft>
              <a:buSzPts val="2400"/>
              <a:buFont typeface="Noto Sans Symbols"/>
              <a:buNone/>
            </a:pPr>
            <a:endParaRPr sz="2200"/>
          </a:p>
          <a:p>
            <a:pPr marL="457200" lvl="0" indent="-381000" algn="l" rtl="0">
              <a:lnSpc>
                <a:spcPct val="100000"/>
              </a:lnSpc>
              <a:spcBef>
                <a:spcPts val="1333"/>
              </a:spcBef>
              <a:spcAft>
                <a:spcPts val="0"/>
              </a:spcAft>
              <a:buSzPts val="2400"/>
              <a:buFont typeface="Noto Sans Symbols"/>
              <a:buChar char="⮚"/>
            </a:pPr>
            <a:r>
              <a:rPr lang="en-IN" sz="2200"/>
              <a:t>Large weights are no more a concern, as normalization is applied for every layer’s output per batch, that is why it is called batch normalization.</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sp>
        <p:nvSpPr>
          <p:cNvPr id="801" name="Google Shape;801;p191"/>
          <p:cNvSpPr/>
          <p:nvPr/>
        </p:nvSpPr>
        <p:spPr>
          <a:xfrm rot="5400000">
            <a:off x="6721211" y="3700064"/>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02" name="Google Shape;802;p191"/>
          <p:cNvCxnSpPr/>
          <p:nvPr/>
        </p:nvCxnSpPr>
        <p:spPr>
          <a:xfrm rot="-5400000" flipH="1">
            <a:off x="7886514" y="3320147"/>
            <a:ext cx="688500" cy="1975002"/>
          </a:xfrm>
          <a:prstGeom prst="straightConnector1">
            <a:avLst/>
          </a:prstGeom>
          <a:noFill/>
          <a:ln w="12700" cap="flat" cmpd="sng">
            <a:solidFill>
              <a:schemeClr val="dk1"/>
            </a:solidFill>
            <a:prstDash val="solid"/>
            <a:round/>
            <a:headEnd type="none" w="sm" len="sm"/>
            <a:tailEnd type="triangle" w="sm" len="sm"/>
          </a:ln>
        </p:spPr>
      </p:cxnSp>
      <p:sp>
        <p:nvSpPr>
          <p:cNvPr id="803" name="Google Shape;803;p191"/>
          <p:cNvSpPr/>
          <p:nvPr/>
        </p:nvSpPr>
        <p:spPr>
          <a:xfrm rot="5400000">
            <a:off x="6721211" y="4734934"/>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4" name="Google Shape;804;p191"/>
          <p:cNvSpPr/>
          <p:nvPr/>
        </p:nvSpPr>
        <p:spPr>
          <a:xfrm rot="5400000">
            <a:off x="6721210" y="5899164"/>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05" name="Google Shape;805;p191"/>
          <p:cNvCxnSpPr/>
          <p:nvPr/>
        </p:nvCxnSpPr>
        <p:spPr>
          <a:xfrm rot="-5400000">
            <a:off x="8057575" y="3837584"/>
            <a:ext cx="346371" cy="1974999"/>
          </a:xfrm>
          <a:prstGeom prst="straightConnector1">
            <a:avLst/>
          </a:prstGeom>
          <a:noFill/>
          <a:ln w="12700" cap="flat" cmpd="sng">
            <a:solidFill>
              <a:schemeClr val="dk1"/>
            </a:solidFill>
            <a:prstDash val="solid"/>
            <a:round/>
            <a:headEnd type="none" w="sm" len="sm"/>
            <a:tailEnd type="triangle" w="sm" len="sm"/>
          </a:ln>
        </p:spPr>
      </p:cxnSp>
      <p:cxnSp>
        <p:nvCxnSpPr>
          <p:cNvPr id="806" name="Google Shape;806;p191"/>
          <p:cNvCxnSpPr/>
          <p:nvPr/>
        </p:nvCxnSpPr>
        <p:spPr>
          <a:xfrm rot="-5400000" flipH="1">
            <a:off x="7857814" y="4383716"/>
            <a:ext cx="745891" cy="1974995"/>
          </a:xfrm>
          <a:prstGeom prst="straightConnector1">
            <a:avLst/>
          </a:prstGeom>
          <a:noFill/>
          <a:ln w="12700" cap="flat" cmpd="sng">
            <a:solidFill>
              <a:schemeClr val="dk1"/>
            </a:solidFill>
            <a:prstDash val="solid"/>
            <a:round/>
            <a:headEnd type="none" w="sm" len="sm"/>
            <a:tailEnd type="triangle" w="sm" len="sm"/>
          </a:ln>
        </p:spPr>
      </p:cxnSp>
      <p:cxnSp>
        <p:nvCxnSpPr>
          <p:cNvPr id="807" name="Google Shape;807;p191"/>
          <p:cNvCxnSpPr/>
          <p:nvPr/>
        </p:nvCxnSpPr>
        <p:spPr>
          <a:xfrm rot="-5400000">
            <a:off x="8040093" y="4984334"/>
            <a:ext cx="381332" cy="1974995"/>
          </a:xfrm>
          <a:prstGeom prst="straightConnector1">
            <a:avLst/>
          </a:prstGeom>
          <a:noFill/>
          <a:ln w="12700" cap="flat" cmpd="sng">
            <a:solidFill>
              <a:schemeClr val="dk1"/>
            </a:solidFill>
            <a:prstDash val="solid"/>
            <a:round/>
            <a:headEnd type="none" w="sm" len="sm"/>
            <a:tailEnd type="triangle" w="sm" len="sm"/>
          </a:ln>
        </p:spPr>
      </p:cxnSp>
      <p:cxnSp>
        <p:nvCxnSpPr>
          <p:cNvPr id="808" name="Google Shape;808;p191"/>
          <p:cNvCxnSpPr/>
          <p:nvPr/>
        </p:nvCxnSpPr>
        <p:spPr>
          <a:xfrm rot="-5400000">
            <a:off x="7540138" y="4484379"/>
            <a:ext cx="1381242" cy="1974995"/>
          </a:xfrm>
          <a:prstGeom prst="straightConnector1">
            <a:avLst/>
          </a:prstGeom>
          <a:noFill/>
          <a:ln w="12700" cap="flat" cmpd="sng">
            <a:solidFill>
              <a:schemeClr val="dk1"/>
            </a:solidFill>
            <a:prstDash val="solid"/>
            <a:round/>
            <a:headEnd type="none" w="sm" len="sm"/>
            <a:tailEnd type="triangle" w="sm" len="sm"/>
          </a:ln>
        </p:spPr>
      </p:cxnSp>
      <p:cxnSp>
        <p:nvCxnSpPr>
          <p:cNvPr id="809" name="Google Shape;809;p191"/>
          <p:cNvCxnSpPr/>
          <p:nvPr/>
        </p:nvCxnSpPr>
        <p:spPr>
          <a:xfrm rot="-5400000" flipH="1">
            <a:off x="7325248" y="3881412"/>
            <a:ext cx="1811024" cy="1974995"/>
          </a:xfrm>
          <a:prstGeom prst="straightConnector1">
            <a:avLst/>
          </a:prstGeom>
          <a:noFill/>
          <a:ln w="12700" cap="flat" cmpd="sng">
            <a:solidFill>
              <a:schemeClr val="dk1"/>
            </a:solidFill>
            <a:prstDash val="solid"/>
            <a:round/>
            <a:headEnd type="none" w="sm" len="sm"/>
            <a:tailEnd type="triangle" w="sm" len="sm"/>
          </a:ln>
        </p:spPr>
      </p:cxnSp>
      <p:sp>
        <p:nvSpPr>
          <p:cNvPr id="810" name="Google Shape;810;p191"/>
          <p:cNvSpPr/>
          <p:nvPr/>
        </p:nvSpPr>
        <p:spPr>
          <a:xfrm rot="5400000">
            <a:off x="6771875" y="6940780"/>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11" name="Google Shape;811;p191"/>
          <p:cNvSpPr/>
          <p:nvPr/>
        </p:nvSpPr>
        <p:spPr>
          <a:xfrm rot="5400000">
            <a:off x="9222882" y="4476217"/>
            <a:ext cx="517435" cy="52666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cxnSp>
        <p:nvCxnSpPr>
          <p:cNvPr id="812" name="Google Shape;812;p191"/>
          <p:cNvCxnSpPr/>
          <p:nvPr/>
        </p:nvCxnSpPr>
        <p:spPr>
          <a:xfrm rot="-5400000">
            <a:off x="7177340" y="5038617"/>
            <a:ext cx="2230998" cy="1974997"/>
          </a:xfrm>
          <a:prstGeom prst="straightConnector1">
            <a:avLst/>
          </a:prstGeom>
          <a:noFill/>
          <a:ln w="12700" cap="flat" cmpd="sng">
            <a:solidFill>
              <a:schemeClr val="dk1"/>
            </a:solidFill>
            <a:prstDash val="solid"/>
            <a:round/>
            <a:headEnd type="none" w="sm" len="sm"/>
            <a:tailEnd type="triangle" w="sm" len="sm"/>
          </a:ln>
        </p:spPr>
      </p:cxnSp>
      <p:sp>
        <p:nvSpPr>
          <p:cNvPr id="813" name="Google Shape;813;p191"/>
          <p:cNvSpPr/>
          <p:nvPr/>
        </p:nvSpPr>
        <p:spPr>
          <a:xfrm rot="5400000">
            <a:off x="9231690" y="5511089"/>
            <a:ext cx="517435" cy="52666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sp>
        <p:nvSpPr>
          <p:cNvPr id="814" name="Google Shape;814;p191"/>
          <p:cNvSpPr/>
          <p:nvPr/>
        </p:nvSpPr>
        <p:spPr>
          <a:xfrm rot="5400000">
            <a:off x="9273109" y="6545960"/>
            <a:ext cx="517435" cy="526667"/>
          </a:xfrm>
          <a:prstGeom prst="ellipse">
            <a:avLst/>
          </a:prstGeom>
          <a:solidFill>
            <a:srgbClr val="BFBFBF"/>
          </a:solidFill>
          <a:ln w="127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a:ea typeface="Open Sans"/>
              <a:cs typeface="Open Sans"/>
              <a:sym typeface="Open Sans"/>
            </a:endParaRPr>
          </a:p>
        </p:txBody>
      </p:sp>
      <p:cxnSp>
        <p:nvCxnSpPr>
          <p:cNvPr id="815" name="Google Shape;815;p191"/>
          <p:cNvCxnSpPr/>
          <p:nvPr/>
        </p:nvCxnSpPr>
        <p:spPr>
          <a:xfrm rot="-5400000">
            <a:off x="7585078" y="5520275"/>
            <a:ext cx="1330188" cy="1912489"/>
          </a:xfrm>
          <a:prstGeom prst="straightConnector1">
            <a:avLst/>
          </a:prstGeom>
          <a:noFill/>
          <a:ln w="12700" cap="flat" cmpd="sng">
            <a:solidFill>
              <a:schemeClr val="dk1"/>
            </a:solidFill>
            <a:prstDash val="solid"/>
            <a:round/>
            <a:headEnd type="none" w="sm" len="sm"/>
            <a:tailEnd type="triangle" w="sm" len="sm"/>
          </a:ln>
        </p:spPr>
      </p:cxnSp>
      <p:cxnSp>
        <p:nvCxnSpPr>
          <p:cNvPr id="816" name="Google Shape;816;p191"/>
          <p:cNvCxnSpPr/>
          <p:nvPr/>
        </p:nvCxnSpPr>
        <p:spPr>
          <a:xfrm rot="-5400000" flipH="1">
            <a:off x="7015659" y="4297421"/>
            <a:ext cx="2605029" cy="2048488"/>
          </a:xfrm>
          <a:prstGeom prst="straightConnector1">
            <a:avLst/>
          </a:prstGeom>
          <a:noFill/>
          <a:ln w="12700" cap="flat" cmpd="sng">
            <a:solidFill>
              <a:schemeClr val="dk1"/>
            </a:solidFill>
            <a:prstDash val="solid"/>
            <a:round/>
            <a:headEnd type="none" w="sm" len="sm"/>
            <a:tailEnd type="triangle" w="sm" len="sm"/>
          </a:ln>
        </p:spPr>
      </p:cxnSp>
      <p:cxnSp>
        <p:nvCxnSpPr>
          <p:cNvPr id="817" name="Google Shape;817;p191"/>
          <p:cNvCxnSpPr/>
          <p:nvPr/>
        </p:nvCxnSpPr>
        <p:spPr>
          <a:xfrm rot="-5400000" flipH="1">
            <a:off x="7493303" y="4775062"/>
            <a:ext cx="1599079" cy="2099154"/>
          </a:xfrm>
          <a:prstGeom prst="straightConnector1">
            <a:avLst/>
          </a:prstGeom>
          <a:noFill/>
          <a:ln w="12700" cap="flat" cmpd="sng">
            <a:solidFill>
              <a:schemeClr val="dk1"/>
            </a:solidFill>
            <a:prstDash val="solid"/>
            <a:round/>
            <a:headEnd type="none" w="sm" len="sm"/>
            <a:tailEnd type="triangle" w="sm" len="sm"/>
          </a:ln>
        </p:spPr>
      </p:cxnSp>
      <p:cxnSp>
        <p:nvCxnSpPr>
          <p:cNvPr id="818" name="Google Shape;818;p191"/>
          <p:cNvCxnSpPr/>
          <p:nvPr/>
        </p:nvCxnSpPr>
        <p:spPr>
          <a:xfrm rot="-5400000" flipH="1">
            <a:off x="8045485" y="5369095"/>
            <a:ext cx="461680" cy="2048487"/>
          </a:xfrm>
          <a:prstGeom prst="straightConnector1">
            <a:avLst/>
          </a:prstGeom>
          <a:noFill/>
          <a:ln w="12700" cap="flat" cmpd="sng">
            <a:solidFill>
              <a:schemeClr val="dk1"/>
            </a:solidFill>
            <a:prstDash val="solid"/>
            <a:round/>
            <a:headEnd type="none" w="sm" len="sm"/>
            <a:tailEnd type="triangle" w="sm" len="sm"/>
          </a:ln>
        </p:spPr>
      </p:cxnSp>
      <p:cxnSp>
        <p:nvCxnSpPr>
          <p:cNvPr id="819" name="Google Shape;819;p191"/>
          <p:cNvCxnSpPr/>
          <p:nvPr/>
        </p:nvCxnSpPr>
        <p:spPr>
          <a:xfrm rot="-5400000">
            <a:off x="8030356" y="5908404"/>
            <a:ext cx="491943" cy="2048488"/>
          </a:xfrm>
          <a:prstGeom prst="straightConnector1">
            <a:avLst/>
          </a:prstGeom>
          <a:noFill/>
          <a:ln w="12700" cap="flat" cmpd="sng">
            <a:solidFill>
              <a:schemeClr val="dk1"/>
            </a:solidFill>
            <a:prstDash val="solid"/>
            <a:round/>
            <a:headEnd type="none" w="sm" len="sm"/>
            <a:tailEnd type="triangle" w="sm" len="sm"/>
          </a:ln>
        </p:spPr>
      </p:cxnSp>
      <p:sp>
        <p:nvSpPr>
          <p:cNvPr id="820" name="Google Shape;820;p191"/>
          <p:cNvSpPr/>
          <p:nvPr/>
        </p:nvSpPr>
        <p:spPr>
          <a:xfrm rot="5400000">
            <a:off x="11119808" y="5355925"/>
            <a:ext cx="517435" cy="526667"/>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21" name="Google Shape;821;p191"/>
          <p:cNvCxnSpPr/>
          <p:nvPr/>
        </p:nvCxnSpPr>
        <p:spPr>
          <a:xfrm rot="-5400000" flipH="1">
            <a:off x="10005356" y="4538115"/>
            <a:ext cx="849413" cy="1370253"/>
          </a:xfrm>
          <a:prstGeom prst="straightConnector1">
            <a:avLst/>
          </a:prstGeom>
          <a:noFill/>
          <a:ln w="12700" cap="flat" cmpd="sng">
            <a:solidFill>
              <a:schemeClr val="dk1"/>
            </a:solidFill>
            <a:prstDash val="solid"/>
            <a:round/>
            <a:headEnd type="none" w="sm" len="sm"/>
            <a:tailEnd type="triangle" w="sm" len="sm"/>
          </a:ln>
        </p:spPr>
      </p:cxnSp>
      <p:cxnSp>
        <p:nvCxnSpPr>
          <p:cNvPr id="822" name="Google Shape;822;p191"/>
          <p:cNvCxnSpPr/>
          <p:nvPr/>
        </p:nvCxnSpPr>
        <p:spPr>
          <a:xfrm rot="-5400000">
            <a:off x="10396490" y="5014020"/>
            <a:ext cx="84768" cy="1352630"/>
          </a:xfrm>
          <a:prstGeom prst="straightConnector1">
            <a:avLst/>
          </a:prstGeom>
          <a:noFill/>
          <a:ln w="12700" cap="flat" cmpd="sng">
            <a:solidFill>
              <a:schemeClr val="dk1"/>
            </a:solidFill>
            <a:prstDash val="solid"/>
            <a:round/>
            <a:headEnd type="none" w="sm" len="sm"/>
            <a:tailEnd type="triangle" w="sm" len="sm"/>
          </a:ln>
        </p:spPr>
      </p:cxnSp>
      <p:cxnSp>
        <p:nvCxnSpPr>
          <p:cNvPr id="823" name="Google Shape;823;p191"/>
          <p:cNvCxnSpPr/>
          <p:nvPr/>
        </p:nvCxnSpPr>
        <p:spPr>
          <a:xfrm rot="-5400000">
            <a:off x="9879341" y="5576196"/>
            <a:ext cx="1155281" cy="1298783"/>
          </a:xfrm>
          <a:prstGeom prst="straightConnector1">
            <a:avLst/>
          </a:prstGeom>
          <a:noFill/>
          <a:ln w="12700" cap="flat" cmpd="sng">
            <a:solidFill>
              <a:schemeClr val="dk1"/>
            </a:solidFill>
            <a:prstDash val="solid"/>
            <a:round/>
            <a:headEnd type="none" w="sm" len="sm"/>
            <a:tailEnd type="triangle" w="sm" len="sm"/>
          </a:ln>
        </p:spPr>
      </p:cxnSp>
      <p:sp>
        <p:nvSpPr>
          <p:cNvPr id="824" name="Google Shape;824;p191"/>
          <p:cNvSpPr/>
          <p:nvPr/>
        </p:nvSpPr>
        <p:spPr>
          <a:xfrm rot="5400000">
            <a:off x="4942352" y="3592874"/>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5" name="Google Shape;825;p191"/>
          <p:cNvSpPr/>
          <p:nvPr/>
        </p:nvSpPr>
        <p:spPr>
          <a:xfrm rot="5400000">
            <a:off x="4942352" y="4627744"/>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6" name="Google Shape;826;p191"/>
          <p:cNvSpPr/>
          <p:nvPr/>
        </p:nvSpPr>
        <p:spPr>
          <a:xfrm rot="5400000">
            <a:off x="4942352" y="5791974"/>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7" name="Google Shape;827;p191"/>
          <p:cNvSpPr/>
          <p:nvPr/>
        </p:nvSpPr>
        <p:spPr>
          <a:xfrm rot="5400000">
            <a:off x="5005875" y="6833590"/>
            <a:ext cx="517435" cy="660339"/>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828" name="Google Shape;828;p191"/>
          <p:cNvCxnSpPr/>
          <p:nvPr/>
        </p:nvCxnSpPr>
        <p:spPr>
          <a:xfrm>
            <a:off x="5531239" y="3923044"/>
            <a:ext cx="1174614" cy="1075335"/>
          </a:xfrm>
          <a:prstGeom prst="straightConnector1">
            <a:avLst/>
          </a:prstGeom>
          <a:noFill/>
          <a:ln w="12700" cap="flat" cmpd="sng">
            <a:solidFill>
              <a:schemeClr val="dk1"/>
            </a:solidFill>
            <a:prstDash val="solid"/>
            <a:round/>
            <a:headEnd type="none" w="sm" len="sm"/>
            <a:tailEnd type="triangle" w="sm" len="sm"/>
          </a:ln>
        </p:spPr>
      </p:cxnSp>
      <p:cxnSp>
        <p:nvCxnSpPr>
          <p:cNvPr id="829" name="Google Shape;829;p191"/>
          <p:cNvCxnSpPr/>
          <p:nvPr/>
        </p:nvCxnSpPr>
        <p:spPr>
          <a:xfrm>
            <a:off x="5531239" y="6088766"/>
            <a:ext cx="1174614" cy="1075335"/>
          </a:xfrm>
          <a:prstGeom prst="straightConnector1">
            <a:avLst/>
          </a:prstGeom>
          <a:noFill/>
          <a:ln w="12700" cap="flat" cmpd="sng">
            <a:solidFill>
              <a:schemeClr val="dk1"/>
            </a:solidFill>
            <a:prstDash val="solid"/>
            <a:round/>
            <a:headEnd type="none" w="sm" len="sm"/>
            <a:tailEnd type="triangle" w="sm" len="sm"/>
          </a:ln>
        </p:spPr>
      </p:cxnSp>
      <p:cxnSp>
        <p:nvCxnSpPr>
          <p:cNvPr id="830" name="Google Shape;830;p191"/>
          <p:cNvCxnSpPr/>
          <p:nvPr/>
        </p:nvCxnSpPr>
        <p:spPr>
          <a:xfrm rot="10800000" flipH="1">
            <a:off x="5531239" y="3948379"/>
            <a:ext cx="1150930" cy="1009534"/>
          </a:xfrm>
          <a:prstGeom prst="straightConnector1">
            <a:avLst/>
          </a:prstGeom>
          <a:noFill/>
          <a:ln w="12700" cap="flat" cmpd="sng">
            <a:solidFill>
              <a:schemeClr val="dk1"/>
            </a:solidFill>
            <a:prstDash val="solid"/>
            <a:round/>
            <a:headEnd type="none" w="sm" len="sm"/>
            <a:tailEnd type="triangle" w="sm" len="sm"/>
          </a:ln>
        </p:spPr>
      </p:cxnSp>
      <p:cxnSp>
        <p:nvCxnSpPr>
          <p:cNvPr id="831" name="Google Shape;831;p191"/>
          <p:cNvCxnSpPr>
            <a:stCxn id="826" idx="0"/>
          </p:cNvCxnSpPr>
          <p:nvPr/>
        </p:nvCxnSpPr>
        <p:spPr>
          <a:xfrm rot="10800000" flipH="1">
            <a:off x="5531239" y="4998944"/>
            <a:ext cx="1150800" cy="1123200"/>
          </a:xfrm>
          <a:prstGeom prst="straightConnector1">
            <a:avLst/>
          </a:prstGeom>
          <a:noFill/>
          <a:ln w="12700" cap="flat" cmpd="sng">
            <a:solidFill>
              <a:schemeClr val="dk1"/>
            </a:solidFill>
            <a:prstDash val="solid"/>
            <a:round/>
            <a:headEnd type="none" w="sm" len="sm"/>
            <a:tailEnd type="triangle" w="sm" len="sm"/>
          </a:ln>
        </p:spPr>
      </p:cxnSp>
      <p:cxnSp>
        <p:nvCxnSpPr>
          <p:cNvPr id="832" name="Google Shape;832;p191"/>
          <p:cNvCxnSpPr>
            <a:stCxn id="827" idx="0"/>
          </p:cNvCxnSpPr>
          <p:nvPr/>
        </p:nvCxnSpPr>
        <p:spPr>
          <a:xfrm rot="10800000" flipH="1">
            <a:off x="5594762" y="6147360"/>
            <a:ext cx="1103100" cy="1016400"/>
          </a:xfrm>
          <a:prstGeom prst="straightConnector1">
            <a:avLst/>
          </a:prstGeom>
          <a:noFill/>
          <a:ln w="12700" cap="flat" cmpd="sng">
            <a:solidFill>
              <a:schemeClr val="dk1"/>
            </a:solidFill>
            <a:prstDash val="solid"/>
            <a:round/>
            <a:headEnd type="none" w="sm" len="sm"/>
            <a:tailEnd type="triangle" w="sm" len="sm"/>
          </a:ln>
        </p:spPr>
      </p:cxnSp>
      <p:cxnSp>
        <p:nvCxnSpPr>
          <p:cNvPr id="833" name="Google Shape;833;p191"/>
          <p:cNvCxnSpPr/>
          <p:nvPr/>
        </p:nvCxnSpPr>
        <p:spPr>
          <a:xfrm rot="10800000" flipH="1">
            <a:off x="5593864" y="3948379"/>
            <a:ext cx="1067487" cy="3242813"/>
          </a:xfrm>
          <a:prstGeom prst="straightConnector1">
            <a:avLst/>
          </a:prstGeom>
          <a:noFill/>
          <a:ln w="12700" cap="flat" cmpd="sng">
            <a:solidFill>
              <a:schemeClr val="dk1"/>
            </a:solidFill>
            <a:prstDash val="solid"/>
            <a:round/>
            <a:headEnd type="none" w="sm" len="sm"/>
            <a:tailEnd type="triangle" w="sm" len="sm"/>
          </a:ln>
        </p:spPr>
      </p:cxnSp>
      <p:cxnSp>
        <p:nvCxnSpPr>
          <p:cNvPr id="834" name="Google Shape;834;p191"/>
          <p:cNvCxnSpPr>
            <a:stCxn id="824" idx="0"/>
          </p:cNvCxnSpPr>
          <p:nvPr/>
        </p:nvCxnSpPr>
        <p:spPr>
          <a:xfrm>
            <a:off x="5531239" y="3923044"/>
            <a:ext cx="1193700" cy="3240600"/>
          </a:xfrm>
          <a:prstGeom prst="straightConnector1">
            <a:avLst/>
          </a:prstGeom>
          <a:noFill/>
          <a:ln w="12700" cap="flat" cmpd="sng">
            <a:solidFill>
              <a:schemeClr val="dk1"/>
            </a:solidFill>
            <a:prstDash val="solid"/>
            <a:round/>
            <a:headEnd type="none" w="sm" len="sm"/>
            <a:tailEnd type="triangle" w="sm" len="sm"/>
          </a:ln>
        </p:spPr>
      </p:cxnSp>
      <p:cxnSp>
        <p:nvCxnSpPr>
          <p:cNvPr id="835" name="Google Shape;835;p191"/>
          <p:cNvCxnSpPr/>
          <p:nvPr/>
        </p:nvCxnSpPr>
        <p:spPr>
          <a:xfrm>
            <a:off x="3816221" y="3963397"/>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836" name="Google Shape;836;p191"/>
          <p:cNvCxnSpPr/>
          <p:nvPr/>
        </p:nvCxnSpPr>
        <p:spPr>
          <a:xfrm rot="10800000">
            <a:off x="7030592" y="7609729"/>
            <a:ext cx="0" cy="580861"/>
          </a:xfrm>
          <a:prstGeom prst="straightConnector1">
            <a:avLst/>
          </a:prstGeom>
          <a:noFill/>
          <a:ln w="57150" cap="flat" cmpd="sng">
            <a:solidFill>
              <a:srgbClr val="C55A11"/>
            </a:solidFill>
            <a:prstDash val="dash"/>
            <a:round/>
            <a:headEnd type="none" w="sm" len="sm"/>
            <a:tailEnd type="triangle" w="med" len="med"/>
          </a:ln>
        </p:spPr>
      </p:cxnSp>
      <p:cxnSp>
        <p:nvCxnSpPr>
          <p:cNvPr id="837" name="Google Shape;837;p191"/>
          <p:cNvCxnSpPr/>
          <p:nvPr/>
        </p:nvCxnSpPr>
        <p:spPr>
          <a:xfrm>
            <a:off x="3872365" y="4959810"/>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838" name="Google Shape;838;p191"/>
          <p:cNvCxnSpPr/>
          <p:nvPr/>
        </p:nvCxnSpPr>
        <p:spPr>
          <a:xfrm>
            <a:off x="3860716" y="7237096"/>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839" name="Google Shape;839;p191"/>
          <p:cNvCxnSpPr/>
          <p:nvPr/>
        </p:nvCxnSpPr>
        <p:spPr>
          <a:xfrm>
            <a:off x="3860716" y="6340170"/>
            <a:ext cx="901609" cy="0"/>
          </a:xfrm>
          <a:prstGeom prst="straightConnector1">
            <a:avLst/>
          </a:prstGeom>
          <a:noFill/>
          <a:ln w="57150" cap="flat" cmpd="sng">
            <a:solidFill>
              <a:srgbClr val="C55A11"/>
            </a:solidFill>
            <a:prstDash val="dash"/>
            <a:round/>
            <a:headEnd type="none" w="sm" len="sm"/>
            <a:tailEnd type="triangle" w="med" len="med"/>
          </a:ln>
        </p:spPr>
      </p:cxnSp>
      <p:cxnSp>
        <p:nvCxnSpPr>
          <p:cNvPr id="840" name="Google Shape;840;p191"/>
          <p:cNvCxnSpPr/>
          <p:nvPr/>
        </p:nvCxnSpPr>
        <p:spPr>
          <a:xfrm rot="10800000">
            <a:off x="9589546" y="7178620"/>
            <a:ext cx="0" cy="638947"/>
          </a:xfrm>
          <a:prstGeom prst="straightConnector1">
            <a:avLst/>
          </a:prstGeom>
          <a:noFill/>
          <a:ln w="57150" cap="flat" cmpd="sng">
            <a:solidFill>
              <a:srgbClr val="C55A11"/>
            </a:solidFill>
            <a:prstDash val="dash"/>
            <a:round/>
            <a:headEnd type="none" w="sm" len="sm"/>
            <a:tailEnd type="triangle" w="med" len="med"/>
          </a:ln>
        </p:spPr>
      </p:cxnSp>
      <p:sp>
        <p:nvSpPr>
          <p:cNvPr id="841" name="Google Shape;841;p191"/>
          <p:cNvSpPr txBox="1"/>
          <p:nvPr/>
        </p:nvSpPr>
        <p:spPr>
          <a:xfrm>
            <a:off x="5866779" y="8405070"/>
            <a:ext cx="2383393"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Batch Normalization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
        <p:nvSpPr>
          <p:cNvPr id="842" name="Google Shape;842;p191"/>
          <p:cNvSpPr txBox="1"/>
          <p:nvPr/>
        </p:nvSpPr>
        <p:spPr>
          <a:xfrm>
            <a:off x="8364042" y="8043686"/>
            <a:ext cx="2451007"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Batch Normalization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cxnSp>
        <p:nvCxnSpPr>
          <p:cNvPr id="843" name="Google Shape;843;p191"/>
          <p:cNvCxnSpPr/>
          <p:nvPr/>
        </p:nvCxnSpPr>
        <p:spPr>
          <a:xfrm>
            <a:off x="5507555" y="4998267"/>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844" name="Google Shape;844;p191"/>
          <p:cNvCxnSpPr/>
          <p:nvPr/>
        </p:nvCxnSpPr>
        <p:spPr>
          <a:xfrm>
            <a:off x="5519397" y="6147355"/>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845" name="Google Shape;845;p191"/>
          <p:cNvCxnSpPr/>
          <p:nvPr/>
        </p:nvCxnSpPr>
        <p:spPr>
          <a:xfrm>
            <a:off x="5550260" y="3963397"/>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846" name="Google Shape;846;p191"/>
          <p:cNvCxnSpPr/>
          <p:nvPr/>
        </p:nvCxnSpPr>
        <p:spPr>
          <a:xfrm>
            <a:off x="5550260" y="7204113"/>
            <a:ext cx="1174614" cy="0"/>
          </a:xfrm>
          <a:prstGeom prst="straightConnector1">
            <a:avLst/>
          </a:prstGeom>
          <a:noFill/>
          <a:ln w="12700" cap="flat" cmpd="sng">
            <a:solidFill>
              <a:schemeClr val="dk1"/>
            </a:solidFill>
            <a:prstDash val="solid"/>
            <a:round/>
            <a:headEnd type="none" w="sm" len="sm"/>
            <a:tailEnd type="triangle" w="sm" len="sm"/>
          </a:ln>
        </p:spPr>
      </p:cxnSp>
      <p:cxnSp>
        <p:nvCxnSpPr>
          <p:cNvPr id="847" name="Google Shape;847;p191"/>
          <p:cNvCxnSpPr/>
          <p:nvPr/>
        </p:nvCxnSpPr>
        <p:spPr>
          <a:xfrm>
            <a:off x="5550260" y="5025099"/>
            <a:ext cx="1131909" cy="1137399"/>
          </a:xfrm>
          <a:prstGeom prst="straightConnector1">
            <a:avLst/>
          </a:prstGeom>
          <a:noFill/>
          <a:ln w="12700" cap="flat" cmpd="sng">
            <a:solidFill>
              <a:schemeClr val="dk1"/>
            </a:solidFill>
            <a:prstDash val="solid"/>
            <a:round/>
            <a:headEnd type="none" w="sm" len="sm"/>
            <a:tailEnd type="triangle" w="sm" len="sm"/>
          </a:ln>
        </p:spPr>
      </p:cxnSp>
      <p:pic>
        <p:nvPicPr>
          <p:cNvPr id="848" name="Google Shape;848;p191"/>
          <p:cNvPicPr preferRelativeResize="0"/>
          <p:nvPr/>
        </p:nvPicPr>
        <p:blipFill rotWithShape="1">
          <a:blip r:embed="rId4">
            <a:alphaModFix/>
          </a:blip>
          <a:srcRect/>
          <a:stretch/>
        </p:blipFill>
        <p:spPr>
          <a:xfrm>
            <a:off x="929833" y="1189498"/>
            <a:ext cx="489335" cy="489335"/>
          </a:xfrm>
          <a:prstGeom prst="rect">
            <a:avLst/>
          </a:prstGeom>
          <a:noFill/>
          <a:ln>
            <a:noFill/>
          </a:ln>
        </p:spPr>
      </p:pic>
      <p:pic>
        <p:nvPicPr>
          <p:cNvPr id="849" name="Google Shape;849;p191"/>
          <p:cNvPicPr preferRelativeResize="0"/>
          <p:nvPr/>
        </p:nvPicPr>
        <p:blipFill rotWithShape="1">
          <a:blip r:embed="rId4">
            <a:alphaModFix/>
          </a:blip>
          <a:srcRect/>
          <a:stretch/>
        </p:blipFill>
        <p:spPr>
          <a:xfrm>
            <a:off x="919770" y="2600166"/>
            <a:ext cx="489335" cy="4893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9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t>Implementing Batch Normalization Using Keras</a:t>
            </a:r>
            <a:endParaRPr dirty="0"/>
          </a:p>
        </p:txBody>
      </p:sp>
      <p:pic>
        <p:nvPicPr>
          <p:cNvPr id="856" name="Google Shape;856;p192"/>
          <p:cNvPicPr preferRelativeResize="0"/>
          <p:nvPr/>
        </p:nvPicPr>
        <p:blipFill rotWithShape="1">
          <a:blip r:embed="rId3">
            <a:alphaModFix/>
          </a:blip>
          <a:srcRect/>
          <a:stretch/>
        </p:blipFill>
        <p:spPr>
          <a:xfrm>
            <a:off x="1340064" y="751273"/>
            <a:ext cx="13914083" cy="341591"/>
          </a:xfrm>
          <a:prstGeom prst="rect">
            <a:avLst/>
          </a:prstGeom>
          <a:noFill/>
          <a:ln>
            <a:noFill/>
          </a:ln>
        </p:spPr>
      </p:pic>
      <p:sp>
        <p:nvSpPr>
          <p:cNvPr id="857" name="Google Shape;857;p192"/>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381000" algn="l" rtl="0">
              <a:lnSpc>
                <a:spcPct val="100000"/>
              </a:lnSpc>
              <a:spcBef>
                <a:spcPts val="1333"/>
              </a:spcBef>
              <a:spcAft>
                <a:spcPts val="0"/>
              </a:spcAft>
              <a:buSzPts val="2400"/>
              <a:buFont typeface="Noto Sans Symbols"/>
              <a:buChar char="⮚"/>
            </a:pPr>
            <a:r>
              <a:rPr lang="en-IN" sz="2200" dirty="0"/>
              <a:t>Batch normalization is implemented using the deep learning framework, Keras.</a:t>
            </a:r>
            <a:endParaRPr dirty="0"/>
          </a:p>
          <a:p>
            <a:pPr marL="457200" lvl="0" indent="-228600" algn="l" rtl="0">
              <a:lnSpc>
                <a:spcPct val="100000"/>
              </a:lnSpc>
              <a:spcBef>
                <a:spcPts val="1333"/>
              </a:spcBef>
              <a:spcAft>
                <a:spcPts val="0"/>
              </a:spcAft>
              <a:buSzPts val="2400"/>
              <a:buFont typeface="Noto Sans Symbols"/>
              <a:buNone/>
            </a:pPr>
            <a:endParaRPr dirty="0"/>
          </a:p>
          <a:p>
            <a:pPr marL="457200" lvl="0" indent="-381000" algn="l" rtl="0">
              <a:lnSpc>
                <a:spcPct val="100000"/>
              </a:lnSpc>
              <a:spcBef>
                <a:spcPts val="1333"/>
              </a:spcBef>
              <a:spcAft>
                <a:spcPts val="0"/>
              </a:spcAft>
              <a:buSzPts val="2400"/>
              <a:buFont typeface="Noto Sans Symbols"/>
              <a:buChar char="⮚"/>
            </a:pPr>
            <a:r>
              <a:rPr lang="en-IN" sz="2200" dirty="0"/>
              <a:t>One additional library </a:t>
            </a:r>
            <a:r>
              <a:rPr lang="en-IN" sz="2200" b="1" dirty="0" err="1"/>
              <a:t>BatchNormalization</a:t>
            </a:r>
            <a:r>
              <a:rPr lang="en-IN" sz="2200" dirty="0"/>
              <a:t> is imported.</a:t>
            </a:r>
            <a:endParaRPr dirty="0"/>
          </a:p>
          <a:p>
            <a:pPr marL="457200" lvl="0" indent="-228600" algn="l" rtl="0">
              <a:lnSpc>
                <a:spcPct val="100000"/>
              </a:lnSpc>
              <a:spcBef>
                <a:spcPts val="1333"/>
              </a:spcBef>
              <a:spcAft>
                <a:spcPts val="0"/>
              </a:spcAft>
              <a:buSzPts val="2400"/>
              <a:buFont typeface="Noto Sans Symbols"/>
              <a:buNone/>
            </a:pPr>
            <a:endParaRPr dirty="0"/>
          </a:p>
          <a:p>
            <a:pPr marL="457200" lvl="0" indent="-381000" algn="l" rtl="0">
              <a:lnSpc>
                <a:spcPct val="100000"/>
              </a:lnSpc>
              <a:spcBef>
                <a:spcPts val="1333"/>
              </a:spcBef>
              <a:spcAft>
                <a:spcPts val="0"/>
              </a:spcAft>
              <a:buSzPts val="2400"/>
              <a:buFont typeface="Noto Sans Symbols"/>
              <a:buChar char="⮚"/>
            </a:pPr>
            <a:r>
              <a:rPr lang="en-IN" sz="2200" dirty="0"/>
              <a:t>The batch normalization is initialized after the </a:t>
            </a:r>
            <a:r>
              <a:rPr lang="en-IN" sz="2200" dirty="0" err="1"/>
              <a:t>ReLU</a:t>
            </a:r>
            <a:r>
              <a:rPr lang="en-IN" sz="2200" dirty="0"/>
              <a:t> activation function.</a:t>
            </a:r>
            <a:endParaRPr dirty="0"/>
          </a:p>
          <a:p>
            <a:pPr marL="457200" lvl="0" indent="-228600" algn="l" rtl="0">
              <a:lnSpc>
                <a:spcPct val="100000"/>
              </a:lnSpc>
              <a:spcBef>
                <a:spcPts val="1333"/>
              </a:spcBef>
              <a:spcAft>
                <a:spcPts val="0"/>
              </a:spcAft>
              <a:buSzPts val="2400"/>
              <a:buFont typeface="Noto Sans Symbols"/>
              <a:buNone/>
            </a:pPr>
            <a:endParaRPr sz="2200" dirty="0"/>
          </a:p>
          <a:p>
            <a:pPr marL="457200" lvl="0" indent="-228600" algn="l" rtl="0">
              <a:lnSpc>
                <a:spcPct val="100000"/>
              </a:lnSpc>
              <a:spcBef>
                <a:spcPts val="1333"/>
              </a:spcBef>
              <a:spcAft>
                <a:spcPts val="0"/>
              </a:spcAft>
              <a:buSzPts val="2400"/>
              <a:buFont typeface="Noto Sans Symbols"/>
              <a:buNone/>
            </a:pPr>
            <a:endParaRPr sz="2200" dirty="0"/>
          </a:p>
          <a:p>
            <a:pPr marL="76200" lvl="0" indent="0" algn="l" rtl="0">
              <a:lnSpc>
                <a:spcPct val="100000"/>
              </a:lnSpc>
              <a:spcBef>
                <a:spcPts val="1333"/>
              </a:spcBef>
              <a:spcAft>
                <a:spcPts val="0"/>
              </a:spcAft>
              <a:buSzPts val="2400"/>
              <a:buNone/>
            </a:pPr>
            <a:r>
              <a:rPr lang="en-IN" sz="2000" dirty="0"/>
              <a:t>                                                                                    </a:t>
            </a:r>
            <a:r>
              <a:rPr lang="en-IN" sz="3600" dirty="0"/>
              <a:t> </a:t>
            </a:r>
            <a:endParaRPr sz="2200" dirty="0"/>
          </a:p>
          <a:p>
            <a:pPr marL="457200" lvl="0" indent="-228600" algn="l" rtl="0">
              <a:lnSpc>
                <a:spcPct val="100000"/>
              </a:lnSpc>
              <a:spcBef>
                <a:spcPts val="1333"/>
              </a:spcBef>
              <a:spcAft>
                <a:spcPts val="0"/>
              </a:spcAft>
              <a:buSzPts val="2400"/>
              <a:buFont typeface="Noto Sans Symbols"/>
              <a:buNone/>
            </a:pPr>
            <a:endParaRPr sz="2200" dirty="0"/>
          </a:p>
          <a:p>
            <a:pPr marL="457200" lvl="0" indent="-228600" algn="l" rtl="0">
              <a:lnSpc>
                <a:spcPct val="100000"/>
              </a:lnSpc>
              <a:spcBef>
                <a:spcPts val="1333"/>
              </a:spcBef>
              <a:spcAft>
                <a:spcPts val="0"/>
              </a:spcAft>
              <a:buSzPts val="2400"/>
              <a:buFont typeface="Noto Sans Symbols"/>
              <a:buNone/>
            </a:pPr>
            <a:endParaRPr sz="2200" dirty="0"/>
          </a:p>
          <a:p>
            <a:pPr marL="457200" lvl="0" indent="-228600" algn="l" rtl="0">
              <a:lnSpc>
                <a:spcPct val="100000"/>
              </a:lnSpc>
              <a:spcBef>
                <a:spcPts val="1333"/>
              </a:spcBef>
              <a:spcAft>
                <a:spcPts val="0"/>
              </a:spcAft>
              <a:buSzPts val="2400"/>
              <a:buFont typeface="Noto Sans Symbols"/>
              <a:buNone/>
            </a:pPr>
            <a:endParaRPr sz="2200" dirty="0"/>
          </a:p>
          <a:p>
            <a:pPr marL="76200" lvl="0" indent="0" algn="ctr" rtl="0">
              <a:lnSpc>
                <a:spcPct val="100000"/>
              </a:lnSpc>
              <a:spcBef>
                <a:spcPts val="1333"/>
              </a:spcBef>
              <a:spcAft>
                <a:spcPts val="0"/>
              </a:spcAft>
              <a:buSzPts val="2400"/>
              <a:buNone/>
            </a:pPr>
            <a:endParaRPr sz="2200" dirty="0"/>
          </a:p>
          <a:p>
            <a:pPr marL="76200" lvl="0" indent="0" algn="ctr" rtl="0">
              <a:lnSpc>
                <a:spcPct val="100000"/>
              </a:lnSpc>
              <a:spcBef>
                <a:spcPts val="1333"/>
              </a:spcBef>
              <a:spcAft>
                <a:spcPts val="0"/>
              </a:spcAft>
              <a:buSzPts val="2400"/>
              <a:buNone/>
            </a:pPr>
            <a:endParaRPr sz="2200" dirty="0"/>
          </a:p>
        </p:txBody>
      </p:sp>
      <p:pic>
        <p:nvPicPr>
          <p:cNvPr id="858" name="Google Shape;858;p192"/>
          <p:cNvPicPr preferRelativeResize="0"/>
          <p:nvPr/>
        </p:nvPicPr>
        <p:blipFill rotWithShape="1">
          <a:blip r:embed="rId4">
            <a:alphaModFix/>
          </a:blip>
          <a:srcRect/>
          <a:stretch/>
        </p:blipFill>
        <p:spPr>
          <a:xfrm>
            <a:off x="2366982" y="4481617"/>
            <a:ext cx="11860246" cy="3369390"/>
          </a:xfrm>
          <a:prstGeom prst="rect">
            <a:avLst/>
          </a:prstGeom>
          <a:noFill/>
          <a:ln w="9525" cap="flat" cmpd="sng">
            <a:solidFill>
              <a:srgbClr val="2E75B5"/>
            </a:solidFill>
            <a:prstDash val="solid"/>
            <a:round/>
            <a:headEnd type="none" w="sm" len="sm"/>
            <a:tailEnd type="none" w="sm" len="sm"/>
          </a:ln>
        </p:spPr>
      </p:pic>
      <p:pic>
        <p:nvPicPr>
          <p:cNvPr id="859" name="Google Shape;859;p192"/>
          <p:cNvPicPr preferRelativeResize="0"/>
          <p:nvPr/>
        </p:nvPicPr>
        <p:blipFill rotWithShape="1">
          <a:blip r:embed="rId5">
            <a:alphaModFix/>
          </a:blip>
          <a:srcRect/>
          <a:stretch/>
        </p:blipFill>
        <p:spPr>
          <a:xfrm>
            <a:off x="929831" y="1182731"/>
            <a:ext cx="489335" cy="489335"/>
          </a:xfrm>
          <a:prstGeom prst="rect">
            <a:avLst/>
          </a:prstGeom>
          <a:noFill/>
          <a:ln>
            <a:noFill/>
          </a:ln>
        </p:spPr>
      </p:pic>
      <p:pic>
        <p:nvPicPr>
          <p:cNvPr id="860" name="Google Shape;860;p192"/>
          <p:cNvPicPr preferRelativeResize="0"/>
          <p:nvPr/>
        </p:nvPicPr>
        <p:blipFill rotWithShape="1">
          <a:blip r:embed="rId5">
            <a:alphaModFix/>
          </a:blip>
          <a:srcRect/>
          <a:stretch/>
        </p:blipFill>
        <p:spPr>
          <a:xfrm>
            <a:off x="886329" y="2256678"/>
            <a:ext cx="489335" cy="489335"/>
          </a:xfrm>
          <a:prstGeom prst="rect">
            <a:avLst/>
          </a:prstGeom>
          <a:noFill/>
          <a:ln>
            <a:noFill/>
          </a:ln>
        </p:spPr>
      </p:pic>
      <p:pic>
        <p:nvPicPr>
          <p:cNvPr id="861" name="Google Shape;861;p192"/>
          <p:cNvPicPr preferRelativeResize="0"/>
          <p:nvPr/>
        </p:nvPicPr>
        <p:blipFill rotWithShape="1">
          <a:blip r:embed="rId5">
            <a:alphaModFix/>
          </a:blip>
          <a:srcRect/>
          <a:stretch/>
        </p:blipFill>
        <p:spPr>
          <a:xfrm>
            <a:off x="886330" y="3299151"/>
            <a:ext cx="489335" cy="4893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19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None/>
            </a:pPr>
            <a:r>
              <a:rPr lang="en-IN" dirty="0"/>
              <a:t>Batch Normalization with Keras</a:t>
            </a:r>
            <a:endParaRPr dirty="0"/>
          </a:p>
        </p:txBody>
      </p:sp>
      <p:sp>
        <p:nvSpPr>
          <p:cNvPr id="867" name="Google Shape;867;p193"/>
          <p:cNvSpPr txBox="1">
            <a:spLocks noGrp="1"/>
          </p:cNvSpPr>
          <p:nvPr>
            <p:ph type="body" idx="1"/>
          </p:nvPr>
        </p:nvSpPr>
        <p:spPr>
          <a:xfrm>
            <a:off x="1902092" y="2841989"/>
            <a:ext cx="12451800" cy="5527500"/>
          </a:xfrm>
          <a:prstGeom prst="rect">
            <a:avLst/>
          </a:prstGeom>
          <a:noFill/>
          <a:ln>
            <a:noFill/>
          </a:ln>
        </p:spPr>
        <p:txBody>
          <a:bodyPr spcFirstLastPara="1" wrap="square" lIns="91425" tIns="0" rIns="91425" bIns="0" anchor="t" anchorCtr="0">
            <a:normAutofit/>
          </a:bodyPr>
          <a:lstStyle/>
          <a:p>
            <a:pPr marL="0" lvl="0" indent="0" algn="l" rtl="0">
              <a:lnSpc>
                <a:spcPct val="100000"/>
              </a:lnSpc>
              <a:spcBef>
                <a:spcPts val="0"/>
              </a:spcBef>
              <a:spcAft>
                <a:spcPts val="0"/>
              </a:spcAft>
              <a:buClr>
                <a:srgbClr val="000000"/>
              </a:buClr>
              <a:buSzPts val="2200"/>
              <a:buNone/>
            </a:pPr>
            <a:r>
              <a:rPr lang="en-IN" b="1" dirty="0"/>
              <a:t>Problem Statement : </a:t>
            </a:r>
            <a:r>
              <a:rPr lang="en-IN" dirty="0"/>
              <a:t>Batch normalization allows each layer of a network to learn by itself a little bit more independently of other layers. You are supposed to increase the model performance by implementing batch normalization optimization technique.</a:t>
            </a:r>
            <a:endParaRPr dirty="0"/>
          </a:p>
          <a:p>
            <a:pPr marL="0" lvl="0" indent="0" algn="l" rtl="0">
              <a:lnSpc>
                <a:spcPct val="100000"/>
              </a:lnSpc>
              <a:spcBef>
                <a:spcPts val="0"/>
              </a:spcBef>
              <a:spcAft>
                <a:spcPts val="0"/>
              </a:spcAft>
              <a:buClr>
                <a:srgbClr val="000000"/>
              </a:buClr>
              <a:buSzPts val="2200"/>
              <a:buNone/>
            </a:pPr>
            <a:endParaRPr dirty="0"/>
          </a:p>
          <a:p>
            <a:pPr marL="0" lvl="0" indent="0" algn="l" rtl="0">
              <a:lnSpc>
                <a:spcPct val="90000"/>
              </a:lnSpc>
              <a:spcBef>
                <a:spcPts val="1333"/>
              </a:spcBef>
              <a:spcAft>
                <a:spcPts val="0"/>
              </a:spcAft>
              <a:buClr>
                <a:srgbClr val="3F3F3F"/>
              </a:buClr>
              <a:buSzPts val="2200"/>
              <a:buNone/>
            </a:pPr>
            <a:r>
              <a:rPr lang="en-IN" b="1" dirty="0"/>
              <a:t>Objective:</a:t>
            </a:r>
            <a:r>
              <a:rPr lang="en-IN" dirty="0"/>
              <a:t> Build a MLP model to demonstrate the effect of Batch Normalization using Keras.</a:t>
            </a:r>
            <a:endParaRPr dirty="0"/>
          </a:p>
          <a:p>
            <a:pPr marL="0" lvl="0" indent="0" algn="l" rtl="0">
              <a:lnSpc>
                <a:spcPct val="90000"/>
              </a:lnSpc>
              <a:spcBef>
                <a:spcPts val="1333"/>
              </a:spcBef>
              <a:spcAft>
                <a:spcPts val="0"/>
              </a:spcAft>
              <a:buClr>
                <a:srgbClr val="3F3F3F"/>
              </a:buClr>
              <a:buSzPts val="2200"/>
              <a:buNone/>
            </a:pPr>
            <a:endParaRPr dirty="0"/>
          </a:p>
          <a:p>
            <a:pPr marL="0" lvl="0" indent="0" algn="l" rtl="0">
              <a:lnSpc>
                <a:spcPct val="90000"/>
              </a:lnSpc>
              <a:spcBef>
                <a:spcPts val="1000"/>
              </a:spcBef>
              <a:spcAft>
                <a:spcPts val="0"/>
              </a:spcAft>
              <a:buSzPts val="2800"/>
              <a:buNone/>
            </a:pPr>
            <a:r>
              <a:rPr lang="en-IN" b="1" dirty="0"/>
              <a:t>Access: </a:t>
            </a:r>
            <a:r>
              <a:rPr lang="en-IN" dirty="0"/>
              <a:t>Click the Practice Labs tab on the left panel. Now, click on the START LAB button and wait while the lab prepares itself. Then, click on the LAUNCH LAB button. A full-fledged </a:t>
            </a:r>
            <a:r>
              <a:rPr lang="en-IN" dirty="0" err="1"/>
              <a:t>Jupyter</a:t>
            </a:r>
            <a:r>
              <a:rPr lang="en-IN" dirty="0"/>
              <a:t> lab opens, which you can use for your hands-on practice and projects.</a:t>
            </a:r>
            <a:endParaRPr dirty="0"/>
          </a:p>
          <a:p>
            <a:pPr marL="0" lvl="0" indent="0" algn="l" rtl="0">
              <a:lnSpc>
                <a:spcPct val="90000"/>
              </a:lnSpc>
              <a:spcBef>
                <a:spcPts val="1333"/>
              </a:spcBef>
              <a:spcAft>
                <a:spcPts val="0"/>
              </a:spcAft>
              <a:buClr>
                <a:srgbClr val="3F3F3F"/>
              </a:buClr>
              <a:buSzPts val="2200"/>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9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Vanishing Gradient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9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Gradient?</a:t>
            </a:r>
            <a:endParaRPr b="1"/>
          </a:p>
        </p:txBody>
      </p:sp>
      <p:pic>
        <p:nvPicPr>
          <p:cNvPr id="879" name="Google Shape;879;p195"/>
          <p:cNvPicPr preferRelativeResize="0"/>
          <p:nvPr/>
        </p:nvPicPr>
        <p:blipFill rotWithShape="1">
          <a:blip r:embed="rId3">
            <a:alphaModFix/>
          </a:blip>
          <a:srcRect/>
          <a:stretch/>
        </p:blipFill>
        <p:spPr>
          <a:xfrm>
            <a:off x="4629150" y="832382"/>
            <a:ext cx="7200900" cy="253468"/>
          </a:xfrm>
          <a:prstGeom prst="rect">
            <a:avLst/>
          </a:prstGeom>
          <a:noFill/>
          <a:ln>
            <a:noFill/>
          </a:ln>
        </p:spPr>
      </p:pic>
      <p:grpSp>
        <p:nvGrpSpPr>
          <p:cNvPr id="880" name="Google Shape;880;p195"/>
          <p:cNvGrpSpPr/>
          <p:nvPr/>
        </p:nvGrpSpPr>
        <p:grpSpPr>
          <a:xfrm>
            <a:off x="5903711" y="3155329"/>
            <a:ext cx="1096811" cy="432946"/>
            <a:chOff x="6756400" y="3057525"/>
            <a:chExt cx="1096811" cy="432946"/>
          </a:xfrm>
        </p:grpSpPr>
        <p:cxnSp>
          <p:nvCxnSpPr>
            <p:cNvPr id="881" name="Google Shape;881;p195"/>
            <p:cNvCxnSpPr/>
            <p:nvPr/>
          </p:nvCxnSpPr>
          <p:spPr>
            <a:xfrm>
              <a:off x="6756400" y="3057525"/>
              <a:ext cx="558795" cy="0"/>
            </a:xfrm>
            <a:prstGeom prst="straightConnector1">
              <a:avLst/>
            </a:prstGeom>
            <a:noFill/>
            <a:ln w="19050" cap="flat" cmpd="sng">
              <a:solidFill>
                <a:srgbClr val="3F3F3F"/>
              </a:solidFill>
              <a:prstDash val="dash"/>
              <a:round/>
              <a:headEnd type="none" w="sm" len="sm"/>
              <a:tailEnd type="none" w="sm" len="sm"/>
            </a:ln>
          </p:spPr>
        </p:cxnSp>
        <p:cxnSp>
          <p:nvCxnSpPr>
            <p:cNvPr id="882" name="Google Shape;882;p195"/>
            <p:cNvCxnSpPr/>
            <p:nvPr/>
          </p:nvCxnSpPr>
          <p:spPr>
            <a:xfrm>
              <a:off x="7327895" y="3070225"/>
              <a:ext cx="525316" cy="420246"/>
            </a:xfrm>
            <a:prstGeom prst="straightConnector1">
              <a:avLst/>
            </a:prstGeom>
            <a:noFill/>
            <a:ln w="19050" cap="flat" cmpd="sng">
              <a:solidFill>
                <a:srgbClr val="3F3F3F"/>
              </a:solidFill>
              <a:prstDash val="dash"/>
              <a:round/>
              <a:headEnd type="none" w="sm" len="sm"/>
              <a:tailEnd type="none" w="sm" len="sm"/>
            </a:ln>
          </p:spPr>
        </p:cxnSp>
      </p:grpSp>
      <p:grpSp>
        <p:nvGrpSpPr>
          <p:cNvPr id="883" name="Google Shape;883;p195"/>
          <p:cNvGrpSpPr/>
          <p:nvPr/>
        </p:nvGrpSpPr>
        <p:grpSpPr>
          <a:xfrm>
            <a:off x="5691648" y="5914864"/>
            <a:ext cx="5029200" cy="1247936"/>
            <a:chOff x="6243820" y="5278738"/>
            <a:chExt cx="5029200" cy="1097280"/>
          </a:xfrm>
        </p:grpSpPr>
        <p:sp>
          <p:nvSpPr>
            <p:cNvPr id="884" name="Google Shape;884;p195"/>
            <p:cNvSpPr/>
            <p:nvPr/>
          </p:nvSpPr>
          <p:spPr>
            <a:xfrm>
              <a:off x="6243820" y="5278738"/>
              <a:ext cx="5029200" cy="1097280"/>
            </a:xfrm>
            <a:prstGeom prst="rect">
              <a:avLst/>
            </a:prstGeom>
            <a:noFill/>
            <a:ln w="19050" cap="flat" cmpd="sng">
              <a:solidFill>
                <a:srgbClr val="3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85" name="Google Shape;885;p195"/>
            <p:cNvSpPr txBox="1"/>
            <p:nvPr/>
          </p:nvSpPr>
          <p:spPr>
            <a:xfrm>
              <a:off x="6260204" y="5442658"/>
              <a:ext cx="5012815" cy="7306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It is used to update weights of the neural networks.</a:t>
              </a:r>
              <a:endParaRPr sz="1400" b="0" i="0" u="none" strike="noStrike" cap="none">
                <a:solidFill>
                  <a:srgbClr val="000000"/>
                </a:solidFill>
                <a:latin typeface="Arial"/>
                <a:ea typeface="Arial"/>
                <a:cs typeface="Arial"/>
                <a:sym typeface="Arial"/>
              </a:endParaRPr>
            </a:p>
          </p:txBody>
        </p:sp>
      </p:grpSp>
      <p:cxnSp>
        <p:nvCxnSpPr>
          <p:cNvPr id="886" name="Google Shape;886;p195"/>
          <p:cNvCxnSpPr/>
          <p:nvPr/>
        </p:nvCxnSpPr>
        <p:spPr>
          <a:xfrm>
            <a:off x="8189623" y="5124455"/>
            <a:ext cx="0" cy="554986"/>
          </a:xfrm>
          <a:prstGeom prst="straightConnector1">
            <a:avLst/>
          </a:prstGeom>
          <a:noFill/>
          <a:ln w="19050" cap="flat" cmpd="sng">
            <a:solidFill>
              <a:srgbClr val="3F3F3F"/>
            </a:solidFill>
            <a:prstDash val="dash"/>
            <a:round/>
            <a:headEnd type="none" w="sm" len="sm"/>
            <a:tailEnd type="none" w="sm" len="sm"/>
          </a:ln>
        </p:spPr>
      </p:cxnSp>
      <p:grpSp>
        <p:nvGrpSpPr>
          <p:cNvPr id="887" name="Google Shape;887;p195"/>
          <p:cNvGrpSpPr/>
          <p:nvPr/>
        </p:nvGrpSpPr>
        <p:grpSpPr>
          <a:xfrm>
            <a:off x="9388440" y="3083580"/>
            <a:ext cx="978863" cy="420068"/>
            <a:chOff x="8515350" y="3057525"/>
            <a:chExt cx="978863" cy="420068"/>
          </a:xfrm>
        </p:grpSpPr>
        <p:cxnSp>
          <p:nvCxnSpPr>
            <p:cNvPr id="888" name="Google Shape;888;p195"/>
            <p:cNvCxnSpPr/>
            <p:nvPr/>
          </p:nvCxnSpPr>
          <p:spPr>
            <a:xfrm>
              <a:off x="8935418" y="3057525"/>
              <a:ext cx="558795" cy="0"/>
            </a:xfrm>
            <a:prstGeom prst="straightConnector1">
              <a:avLst/>
            </a:prstGeom>
            <a:noFill/>
            <a:ln w="19050" cap="flat" cmpd="sng">
              <a:solidFill>
                <a:srgbClr val="3F3F3F"/>
              </a:solidFill>
              <a:prstDash val="dash"/>
              <a:round/>
              <a:headEnd type="none" w="sm" len="sm"/>
              <a:tailEnd type="none" w="sm" len="sm"/>
            </a:ln>
          </p:spPr>
        </p:cxnSp>
        <p:cxnSp>
          <p:nvCxnSpPr>
            <p:cNvPr id="889" name="Google Shape;889;p195"/>
            <p:cNvCxnSpPr/>
            <p:nvPr/>
          </p:nvCxnSpPr>
          <p:spPr>
            <a:xfrm flipH="1">
              <a:off x="8515350" y="3067050"/>
              <a:ext cx="410543" cy="410543"/>
            </a:xfrm>
            <a:prstGeom prst="straightConnector1">
              <a:avLst/>
            </a:prstGeom>
            <a:noFill/>
            <a:ln w="19050" cap="flat" cmpd="sng">
              <a:solidFill>
                <a:srgbClr val="3F3F3F"/>
              </a:solidFill>
              <a:prstDash val="dash"/>
              <a:round/>
              <a:headEnd type="none" w="sm" len="sm"/>
              <a:tailEnd type="none" w="sm" len="sm"/>
            </a:ln>
          </p:spPr>
        </p:cxnSp>
      </p:grpSp>
      <p:grpSp>
        <p:nvGrpSpPr>
          <p:cNvPr id="890" name="Google Shape;890;p195"/>
          <p:cNvGrpSpPr/>
          <p:nvPr/>
        </p:nvGrpSpPr>
        <p:grpSpPr>
          <a:xfrm>
            <a:off x="882828" y="2600496"/>
            <a:ext cx="5029200" cy="1097280"/>
            <a:chOff x="1735517" y="2502692"/>
            <a:chExt cx="5029200" cy="1097280"/>
          </a:xfrm>
        </p:grpSpPr>
        <p:sp>
          <p:nvSpPr>
            <p:cNvPr id="891" name="Google Shape;891;p195"/>
            <p:cNvSpPr/>
            <p:nvPr/>
          </p:nvSpPr>
          <p:spPr>
            <a:xfrm>
              <a:off x="1735517" y="2502692"/>
              <a:ext cx="5029200" cy="1097280"/>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92" name="Google Shape;892;p195"/>
            <p:cNvSpPr txBox="1"/>
            <p:nvPr/>
          </p:nvSpPr>
          <p:spPr>
            <a:xfrm>
              <a:off x="1751902" y="2666612"/>
              <a:ext cx="499643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Gradient refers to the derivative of loss with respect to weight.</a:t>
              </a:r>
              <a:endParaRPr sz="1400" b="0" i="0" u="none" strike="noStrike" cap="none">
                <a:solidFill>
                  <a:srgbClr val="000000"/>
                </a:solidFill>
                <a:latin typeface="Arial"/>
                <a:ea typeface="Arial"/>
                <a:cs typeface="Arial"/>
                <a:sym typeface="Arial"/>
              </a:endParaRPr>
            </a:p>
          </p:txBody>
        </p:sp>
      </p:grpSp>
      <p:grpSp>
        <p:nvGrpSpPr>
          <p:cNvPr id="893" name="Google Shape;893;p195"/>
          <p:cNvGrpSpPr/>
          <p:nvPr/>
        </p:nvGrpSpPr>
        <p:grpSpPr>
          <a:xfrm>
            <a:off x="10367303" y="2528747"/>
            <a:ext cx="5029200" cy="1190155"/>
            <a:chOff x="9494213" y="2502692"/>
            <a:chExt cx="5029200" cy="1097280"/>
          </a:xfrm>
        </p:grpSpPr>
        <p:sp>
          <p:nvSpPr>
            <p:cNvPr id="894" name="Google Shape;894;p195"/>
            <p:cNvSpPr/>
            <p:nvPr/>
          </p:nvSpPr>
          <p:spPr>
            <a:xfrm>
              <a:off x="9494213" y="2502692"/>
              <a:ext cx="5029200" cy="1097280"/>
            </a:xfrm>
            <a:prstGeom prst="rect">
              <a:avLst/>
            </a:prstGeom>
            <a:noFill/>
            <a:ln w="19050" cap="flat" cmpd="sng">
              <a:solidFill>
                <a:srgbClr val="3A383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895" name="Google Shape;895;p195"/>
            <p:cNvSpPr txBox="1"/>
            <p:nvPr/>
          </p:nvSpPr>
          <p:spPr>
            <a:xfrm>
              <a:off x="9510598" y="2631700"/>
              <a:ext cx="4996430" cy="76611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It is calculated during the process of back propagation.</a:t>
              </a:r>
              <a:endParaRPr sz="1400" b="0" i="0" u="none" strike="noStrike" cap="none">
                <a:solidFill>
                  <a:srgbClr val="000000"/>
                </a:solidFill>
                <a:latin typeface="Arial"/>
                <a:ea typeface="Arial"/>
                <a:cs typeface="Arial"/>
                <a:sym typeface="Arial"/>
              </a:endParaRPr>
            </a:p>
          </p:txBody>
        </p:sp>
      </p:grpSp>
      <p:sp>
        <p:nvSpPr>
          <p:cNvPr id="896" name="Google Shape;896;p195"/>
          <p:cNvSpPr/>
          <p:nvPr/>
        </p:nvSpPr>
        <p:spPr>
          <a:xfrm>
            <a:off x="7152678" y="2849470"/>
            <a:ext cx="2153844" cy="2026912"/>
          </a:xfrm>
          <a:prstGeom prst="ellipse">
            <a:avLst/>
          </a:prstGeom>
          <a:solidFill>
            <a:schemeClr val="lt1"/>
          </a:solidFill>
          <a:ln w="5715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97" name="Google Shape;897;p195"/>
          <p:cNvSpPr txBox="1"/>
          <p:nvPr/>
        </p:nvSpPr>
        <p:spPr>
          <a:xfrm>
            <a:off x="7331825" y="3657890"/>
            <a:ext cx="1974697"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400" b="0" i="0" u="none" strike="noStrike" cap="none">
                <a:solidFill>
                  <a:srgbClr val="3F3F3F"/>
                </a:solidFill>
                <a:latin typeface="Open Sans"/>
                <a:ea typeface="Open Sans"/>
                <a:cs typeface="Open Sans"/>
                <a:sym typeface="Open Sans"/>
              </a:rPr>
              <a:t>Gradient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6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Optimization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9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Vanishing Gradient?</a:t>
            </a:r>
            <a:endParaRPr/>
          </a:p>
        </p:txBody>
      </p:sp>
      <p:pic>
        <p:nvPicPr>
          <p:cNvPr id="904" name="Google Shape;904;p196"/>
          <p:cNvPicPr preferRelativeResize="0"/>
          <p:nvPr/>
        </p:nvPicPr>
        <p:blipFill rotWithShape="1">
          <a:blip r:embed="rId3">
            <a:alphaModFix/>
          </a:blip>
          <a:srcRect/>
          <a:stretch/>
        </p:blipFill>
        <p:spPr>
          <a:xfrm>
            <a:off x="3977330" y="751273"/>
            <a:ext cx="8639550" cy="341591"/>
          </a:xfrm>
          <a:prstGeom prst="rect">
            <a:avLst/>
          </a:prstGeom>
          <a:noFill/>
          <a:ln>
            <a:noFill/>
          </a:ln>
        </p:spPr>
      </p:pic>
      <p:sp>
        <p:nvSpPr>
          <p:cNvPr id="905" name="Google Shape;905;p196"/>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When gradient becomes very small, subtracting it from the weight doesn't change the previous weight. Therefore, model stops learning. This problem of neural network is called vanishing gradient.</a:t>
            </a: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906" name="Google Shape;906;p196"/>
          <p:cNvGrpSpPr/>
          <p:nvPr/>
        </p:nvGrpSpPr>
        <p:grpSpPr>
          <a:xfrm>
            <a:off x="4235190" y="3975129"/>
            <a:ext cx="6934200" cy="4012247"/>
            <a:chOff x="4576820" y="3345481"/>
            <a:chExt cx="6934200" cy="4012247"/>
          </a:xfrm>
        </p:grpSpPr>
        <p:cxnSp>
          <p:nvCxnSpPr>
            <p:cNvPr id="907" name="Google Shape;907;p196"/>
            <p:cNvCxnSpPr/>
            <p:nvPr/>
          </p:nvCxnSpPr>
          <p:spPr>
            <a:xfrm>
              <a:off x="4576820" y="685068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08" name="Google Shape;908;p196"/>
            <p:cNvSpPr txBox="1"/>
            <p:nvPr/>
          </p:nvSpPr>
          <p:spPr>
            <a:xfrm>
              <a:off x="5872220" y="692688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200" b="1" i="0" u="none" strike="noStrike" cap="none">
                  <a:solidFill>
                    <a:srgbClr val="595959"/>
                  </a:solidFill>
                  <a:latin typeface="Open Sans"/>
                  <a:ea typeface="Open Sans"/>
                  <a:cs typeface="Open Sans"/>
                  <a:sym typeface="Open Sans"/>
                </a:rPr>
                <a:t>x</a:t>
              </a:r>
              <a:endParaRPr sz="2200" b="0" i="0" u="none" strike="noStrike" cap="none">
                <a:solidFill>
                  <a:srgbClr val="000000"/>
                </a:solidFill>
                <a:latin typeface="Arial"/>
                <a:ea typeface="Arial"/>
                <a:cs typeface="Arial"/>
                <a:sym typeface="Arial"/>
              </a:endParaRPr>
            </a:p>
          </p:txBody>
        </p:sp>
        <p:cxnSp>
          <p:nvCxnSpPr>
            <p:cNvPr id="909" name="Google Shape;909;p196"/>
            <p:cNvCxnSpPr/>
            <p:nvPr/>
          </p:nvCxnSpPr>
          <p:spPr>
            <a:xfrm rot="10800000">
              <a:off x="5338820" y="3345481"/>
              <a:ext cx="0" cy="3810000"/>
            </a:xfrm>
            <a:prstGeom prst="straightConnector1">
              <a:avLst/>
            </a:prstGeom>
            <a:noFill/>
            <a:ln w="28575" cap="flat" cmpd="sng">
              <a:solidFill>
                <a:srgbClr val="00BAF5"/>
              </a:solidFill>
              <a:prstDash val="solid"/>
              <a:round/>
              <a:headEnd type="none" w="sm" len="sm"/>
              <a:tailEnd type="triangle" w="med" len="med"/>
            </a:ln>
          </p:spPr>
        </p:cxnSp>
        <p:cxnSp>
          <p:nvCxnSpPr>
            <p:cNvPr id="910" name="Google Shape;910;p196"/>
            <p:cNvCxnSpPr/>
            <p:nvPr/>
          </p:nvCxnSpPr>
          <p:spPr>
            <a:xfrm rot="10800000">
              <a:off x="8854375" y="3632980"/>
              <a:ext cx="0" cy="1601365"/>
            </a:xfrm>
            <a:prstGeom prst="straightConnector1">
              <a:avLst/>
            </a:prstGeom>
            <a:noFill/>
            <a:ln w="28575" cap="flat" cmpd="sng">
              <a:solidFill>
                <a:schemeClr val="dk1"/>
              </a:solidFill>
              <a:prstDash val="solid"/>
              <a:round/>
              <a:headEnd type="none" w="sm" len="sm"/>
              <a:tailEnd type="triangle" w="med" len="med"/>
            </a:ln>
          </p:spPr>
        </p:cxnSp>
      </p:grpSp>
      <p:cxnSp>
        <p:nvCxnSpPr>
          <p:cNvPr id="911" name="Google Shape;911;p196"/>
          <p:cNvCxnSpPr/>
          <p:nvPr/>
        </p:nvCxnSpPr>
        <p:spPr>
          <a:xfrm rot="10800000">
            <a:off x="6878663" y="5761235"/>
            <a:ext cx="1617685" cy="0"/>
          </a:xfrm>
          <a:prstGeom prst="straightConnector1">
            <a:avLst/>
          </a:prstGeom>
          <a:noFill/>
          <a:ln w="28575" cap="flat" cmpd="sng">
            <a:solidFill>
              <a:schemeClr val="dk1"/>
            </a:solidFill>
            <a:prstDash val="solid"/>
            <a:round/>
            <a:headEnd type="none" w="sm" len="sm"/>
            <a:tailEnd type="stealth" w="med" len="med"/>
          </a:ln>
        </p:spPr>
      </p:cxnSp>
      <p:cxnSp>
        <p:nvCxnSpPr>
          <p:cNvPr id="912" name="Google Shape;912;p196"/>
          <p:cNvCxnSpPr/>
          <p:nvPr/>
        </p:nvCxnSpPr>
        <p:spPr>
          <a:xfrm rot="10800000" flipH="1">
            <a:off x="7078585" y="4364137"/>
            <a:ext cx="1376331" cy="1346396"/>
          </a:xfrm>
          <a:prstGeom prst="straightConnector1">
            <a:avLst/>
          </a:prstGeom>
          <a:noFill/>
          <a:ln w="28575" cap="flat" cmpd="sng">
            <a:solidFill>
              <a:schemeClr val="dk1"/>
            </a:solidFill>
            <a:prstDash val="solid"/>
            <a:round/>
            <a:headEnd type="none" w="sm" len="sm"/>
            <a:tailEnd type="none" w="sm" len="sm"/>
          </a:ln>
        </p:spPr>
      </p:cxnSp>
      <p:sp>
        <p:nvSpPr>
          <p:cNvPr id="913" name="Google Shape;913;p196"/>
          <p:cNvSpPr txBox="1"/>
          <p:nvPr/>
        </p:nvSpPr>
        <p:spPr>
          <a:xfrm>
            <a:off x="4406640" y="6749504"/>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200" b="1" i="0" u="none" strike="noStrike" cap="none">
                <a:solidFill>
                  <a:srgbClr val="595959"/>
                </a:solidFill>
                <a:latin typeface="Open Sans"/>
                <a:ea typeface="Open Sans"/>
                <a:cs typeface="Open Sans"/>
                <a:sym typeface="Open Sans"/>
              </a:rPr>
              <a:t>y</a:t>
            </a:r>
            <a:endParaRPr sz="2200" b="0" i="0" u="none" strike="noStrike" cap="none">
              <a:solidFill>
                <a:srgbClr val="000000"/>
              </a:solidFill>
              <a:latin typeface="Arial"/>
              <a:ea typeface="Arial"/>
              <a:cs typeface="Arial"/>
              <a:sym typeface="Arial"/>
            </a:endParaRPr>
          </a:p>
        </p:txBody>
      </p:sp>
      <p:sp>
        <p:nvSpPr>
          <p:cNvPr id="914" name="Google Shape;914;p196"/>
          <p:cNvSpPr txBox="1"/>
          <p:nvPr/>
        </p:nvSpPr>
        <p:spPr>
          <a:xfrm>
            <a:off x="8512745" y="4703226"/>
            <a:ext cx="2009573"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Change in y</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
        <p:nvSpPr>
          <p:cNvPr id="915" name="Google Shape;915;p196"/>
          <p:cNvSpPr txBox="1"/>
          <p:nvPr/>
        </p:nvSpPr>
        <p:spPr>
          <a:xfrm>
            <a:off x="6687642" y="6062236"/>
            <a:ext cx="2451007"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Change in x</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
        <p:nvSpPr>
          <p:cNvPr id="916" name="Google Shape;916;p196"/>
          <p:cNvSpPr txBox="1"/>
          <p:nvPr/>
        </p:nvSpPr>
        <p:spPr>
          <a:xfrm>
            <a:off x="10293610" y="3548382"/>
            <a:ext cx="4698740" cy="143180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200" b="0" i="0" u="none" strike="noStrike" cap="none">
                <a:solidFill>
                  <a:srgbClr val="3F3F3F"/>
                </a:solidFill>
                <a:latin typeface="Open Sans"/>
                <a:ea typeface="Open Sans"/>
                <a:cs typeface="Open Sans"/>
                <a:sym typeface="Open Sans"/>
              </a:rPr>
              <a:t>Slope decreases gradually to a very small value (sometimes –ve ) and makes training difficult.</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3F3F3F"/>
              </a:buClr>
              <a:buSzPts val="3200"/>
              <a:buFont typeface="Open Sans ExtraBold"/>
              <a:buNone/>
            </a:pPr>
            <a:endParaRPr sz="2200" b="0" i="0" u="none" strike="noStrike" cap="none">
              <a:solidFill>
                <a:srgbClr val="3F3F3F"/>
              </a:solidFill>
              <a:latin typeface="Open Sans"/>
              <a:ea typeface="Open Sans"/>
              <a:cs typeface="Open Sans"/>
              <a:sym typeface="Open Sans"/>
            </a:endParaRPr>
          </a:p>
        </p:txBody>
      </p:sp>
      <p:sp>
        <p:nvSpPr>
          <p:cNvPr id="917" name="Google Shape;917;p196"/>
          <p:cNvSpPr/>
          <p:nvPr/>
        </p:nvSpPr>
        <p:spPr>
          <a:xfrm rot="-2125858">
            <a:off x="7400098" y="3550237"/>
            <a:ext cx="2832311" cy="1115885"/>
          </a:xfrm>
          <a:custGeom>
            <a:avLst/>
            <a:gdLst/>
            <a:ahLst/>
            <a:cxnLst/>
            <a:rect l="l" t="t" r="r" b="b"/>
            <a:pathLst>
              <a:path w="1986455" h="587055" extrusionOk="0">
                <a:moveTo>
                  <a:pt x="0" y="382103"/>
                </a:moveTo>
                <a:cubicBezTo>
                  <a:pt x="536027" y="175837"/>
                  <a:pt x="1072055" y="-30428"/>
                  <a:pt x="1403131" y="3731"/>
                </a:cubicBezTo>
                <a:cubicBezTo>
                  <a:pt x="1734207" y="37890"/>
                  <a:pt x="1986455" y="587055"/>
                  <a:pt x="1986455" y="587055"/>
                </a:cubicBezTo>
                <a:lnTo>
                  <a:pt x="1986455" y="587055"/>
                </a:lnTo>
              </a:path>
            </a:pathLst>
          </a:custGeom>
          <a:noFill/>
          <a:ln w="28575"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18" name="Google Shape;918;p196"/>
          <p:cNvSpPr/>
          <p:nvPr/>
        </p:nvSpPr>
        <p:spPr>
          <a:xfrm>
            <a:off x="10122268" y="3075788"/>
            <a:ext cx="5079632" cy="1904398"/>
          </a:xfrm>
          <a:prstGeom prst="ellipse">
            <a:avLst/>
          </a:prstGeom>
          <a:no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9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Why Does Vanishing Gradient Occur?</a:t>
            </a:r>
            <a:endParaRPr/>
          </a:p>
        </p:txBody>
      </p:sp>
      <p:pic>
        <p:nvPicPr>
          <p:cNvPr id="925" name="Google Shape;925;p197"/>
          <p:cNvPicPr preferRelativeResize="0"/>
          <p:nvPr/>
        </p:nvPicPr>
        <p:blipFill rotWithShape="1">
          <a:blip r:embed="rId3">
            <a:alphaModFix/>
          </a:blip>
          <a:srcRect/>
          <a:stretch/>
        </p:blipFill>
        <p:spPr>
          <a:xfrm>
            <a:off x="3070177" y="734193"/>
            <a:ext cx="10453856" cy="375750"/>
          </a:xfrm>
          <a:prstGeom prst="rect">
            <a:avLst/>
          </a:prstGeom>
          <a:noFill/>
          <a:ln>
            <a:noFill/>
          </a:ln>
        </p:spPr>
      </p:pic>
      <p:sp>
        <p:nvSpPr>
          <p:cNvPr id="926" name="Google Shape;926;p197"/>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sp>
        <p:nvSpPr>
          <p:cNvPr id="927" name="Google Shape;927;p197"/>
          <p:cNvSpPr/>
          <p:nvPr/>
        </p:nvSpPr>
        <p:spPr>
          <a:xfrm>
            <a:off x="1779708" y="2578733"/>
            <a:ext cx="13034793" cy="364711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Vanishing gradient occurs depending on the choice of activation function. </a:t>
            </a:r>
            <a:endParaRPr sz="2200" b="0" i="0" u="none" strike="noStrike" cap="none">
              <a:solidFill>
                <a:srgbClr val="595959"/>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595959"/>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Activation function like Sigmoid or Tanh crushes its output into a very small numerical range. </a:t>
            </a:r>
            <a:endParaRPr sz="2200" b="0" i="0" u="none" strike="noStrike" cap="none">
              <a:solidFill>
                <a:srgbClr val="595959"/>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endParaRPr sz="2200" b="0" i="0" u="none" strike="noStrike" cap="none">
              <a:solidFill>
                <a:srgbClr val="595959"/>
              </a:solidFill>
              <a:latin typeface="Open Sans"/>
              <a:ea typeface="Open Sans"/>
              <a:cs typeface="Open Sans"/>
              <a:sym typeface="Open Sans"/>
            </a:endParaRPr>
          </a:p>
          <a:p>
            <a:pPr marL="0" marR="0" lvl="0" indent="0" algn="l"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For example, Sigmoid maps the output into 0 to 1 range. As a result, there are large regions of the input space, even a large change in input will only produce a small change in the output. Therefore, gradient becomes small or vanishing gradient occurs.</a:t>
            </a:r>
            <a:endParaRPr sz="1400" b="0" i="0" u="none" strike="noStrike" cap="none">
              <a:solidFill>
                <a:srgbClr val="000000"/>
              </a:solidFill>
              <a:latin typeface="Arial"/>
              <a:ea typeface="Arial"/>
              <a:cs typeface="Arial"/>
              <a:sym typeface="Arial"/>
            </a:endParaRPr>
          </a:p>
        </p:txBody>
      </p:sp>
      <p:pic>
        <p:nvPicPr>
          <p:cNvPr id="928" name="Google Shape;928;p197"/>
          <p:cNvPicPr preferRelativeResize="0"/>
          <p:nvPr/>
        </p:nvPicPr>
        <p:blipFill rotWithShape="1">
          <a:blip r:embed="rId4">
            <a:alphaModFix/>
          </a:blip>
          <a:srcRect/>
          <a:stretch/>
        </p:blipFill>
        <p:spPr>
          <a:xfrm>
            <a:off x="1274832" y="2721238"/>
            <a:ext cx="489335" cy="489335"/>
          </a:xfrm>
          <a:prstGeom prst="rect">
            <a:avLst/>
          </a:prstGeom>
          <a:noFill/>
          <a:ln>
            <a:noFill/>
          </a:ln>
        </p:spPr>
      </p:pic>
      <p:pic>
        <p:nvPicPr>
          <p:cNvPr id="929" name="Google Shape;929;p197"/>
          <p:cNvPicPr preferRelativeResize="0"/>
          <p:nvPr/>
        </p:nvPicPr>
        <p:blipFill rotWithShape="1">
          <a:blip r:embed="rId4">
            <a:alphaModFix/>
          </a:blip>
          <a:srcRect/>
          <a:stretch/>
        </p:blipFill>
        <p:spPr>
          <a:xfrm>
            <a:off x="1291458" y="3705365"/>
            <a:ext cx="489335" cy="489335"/>
          </a:xfrm>
          <a:prstGeom prst="rect">
            <a:avLst/>
          </a:prstGeom>
          <a:noFill/>
          <a:ln>
            <a:noFill/>
          </a:ln>
        </p:spPr>
      </p:pic>
      <p:pic>
        <p:nvPicPr>
          <p:cNvPr id="930" name="Google Shape;930;p197"/>
          <p:cNvPicPr preferRelativeResize="0"/>
          <p:nvPr/>
        </p:nvPicPr>
        <p:blipFill rotWithShape="1">
          <a:blip r:embed="rId4">
            <a:alphaModFix/>
          </a:blip>
          <a:srcRect/>
          <a:stretch/>
        </p:blipFill>
        <p:spPr>
          <a:xfrm>
            <a:off x="1290373" y="4681218"/>
            <a:ext cx="489335" cy="4893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9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How to Prevent Vanishing Gradient?</a:t>
            </a:r>
            <a:endParaRPr/>
          </a:p>
        </p:txBody>
      </p:sp>
      <p:pic>
        <p:nvPicPr>
          <p:cNvPr id="937" name="Google Shape;937;p198"/>
          <p:cNvPicPr preferRelativeResize="0"/>
          <p:nvPr/>
        </p:nvPicPr>
        <p:blipFill rotWithShape="1">
          <a:blip r:embed="rId3">
            <a:alphaModFix/>
          </a:blip>
          <a:srcRect/>
          <a:stretch/>
        </p:blipFill>
        <p:spPr>
          <a:xfrm>
            <a:off x="2547484" y="734193"/>
            <a:ext cx="11499242" cy="375750"/>
          </a:xfrm>
          <a:prstGeom prst="rect">
            <a:avLst/>
          </a:prstGeom>
          <a:noFill/>
          <a:ln>
            <a:noFill/>
          </a:ln>
        </p:spPr>
      </p:pic>
      <p:sp>
        <p:nvSpPr>
          <p:cNvPr id="938" name="Google Shape;938;p198"/>
          <p:cNvSpPr txBox="1">
            <a:spLocks noGrp="1"/>
          </p:cNvSpPr>
          <p:nvPr>
            <p:ph type="body" idx="2"/>
          </p:nvPr>
        </p:nvSpPr>
        <p:spPr>
          <a:xfrm>
            <a:off x="1426396" y="2233137"/>
            <a:ext cx="14359129" cy="75378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Vanishing gradient problem can be avoided by using activation function which doesn’t have the property of crushing input into very small number range. A popular choice is rectified linear which maps x to max (0, x).</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Switching from CPUs to GPUs with faster compilation time has made standard back propagation method feasible, where the cost of the model is very less.</a:t>
            </a:r>
            <a:endParaRPr/>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r>
              <a:rPr lang="en-IN" sz="2200"/>
              <a:t>Use of residual network can avoid problem of vanishing gradient by grouping many short neural networks together.</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pic>
        <p:nvPicPr>
          <p:cNvPr id="939" name="Google Shape;939;p198"/>
          <p:cNvPicPr preferRelativeResize="0"/>
          <p:nvPr/>
        </p:nvPicPr>
        <p:blipFill rotWithShape="1">
          <a:blip r:embed="rId4">
            <a:alphaModFix/>
          </a:blip>
          <a:srcRect/>
          <a:stretch/>
        </p:blipFill>
        <p:spPr>
          <a:xfrm>
            <a:off x="937062" y="5051194"/>
            <a:ext cx="489335" cy="489335"/>
          </a:xfrm>
          <a:prstGeom prst="rect">
            <a:avLst/>
          </a:prstGeom>
          <a:noFill/>
          <a:ln>
            <a:noFill/>
          </a:ln>
        </p:spPr>
      </p:pic>
      <p:pic>
        <p:nvPicPr>
          <p:cNvPr id="940" name="Google Shape;940;p198"/>
          <p:cNvPicPr preferRelativeResize="0"/>
          <p:nvPr/>
        </p:nvPicPr>
        <p:blipFill rotWithShape="1">
          <a:blip r:embed="rId4">
            <a:alphaModFix/>
          </a:blip>
          <a:srcRect/>
          <a:stretch/>
        </p:blipFill>
        <p:spPr>
          <a:xfrm>
            <a:off x="973261" y="3690374"/>
            <a:ext cx="489335" cy="489335"/>
          </a:xfrm>
          <a:prstGeom prst="rect">
            <a:avLst/>
          </a:prstGeom>
          <a:noFill/>
          <a:ln>
            <a:noFill/>
          </a:ln>
        </p:spPr>
      </p:pic>
      <p:pic>
        <p:nvPicPr>
          <p:cNvPr id="941" name="Google Shape;941;p198"/>
          <p:cNvPicPr preferRelativeResize="0"/>
          <p:nvPr/>
        </p:nvPicPr>
        <p:blipFill rotWithShape="1">
          <a:blip r:embed="rId4">
            <a:alphaModFix/>
          </a:blip>
          <a:srcRect/>
          <a:stretch/>
        </p:blipFill>
        <p:spPr>
          <a:xfrm>
            <a:off x="973261" y="2389184"/>
            <a:ext cx="489335" cy="4893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9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Exploding Gradient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20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Exploding Gradient?</a:t>
            </a:r>
            <a:endParaRPr/>
          </a:p>
        </p:txBody>
      </p:sp>
      <p:pic>
        <p:nvPicPr>
          <p:cNvPr id="953" name="Google Shape;953;p200"/>
          <p:cNvPicPr preferRelativeResize="0"/>
          <p:nvPr/>
        </p:nvPicPr>
        <p:blipFill rotWithShape="1">
          <a:blip r:embed="rId3">
            <a:alphaModFix/>
          </a:blip>
          <a:srcRect/>
          <a:stretch/>
        </p:blipFill>
        <p:spPr>
          <a:xfrm>
            <a:off x="3905614" y="752122"/>
            <a:ext cx="8639550" cy="375750"/>
          </a:xfrm>
          <a:prstGeom prst="rect">
            <a:avLst/>
          </a:prstGeom>
          <a:noFill/>
          <a:ln>
            <a:noFill/>
          </a:ln>
        </p:spPr>
      </p:pic>
      <p:sp>
        <p:nvSpPr>
          <p:cNvPr id="954" name="Google Shape;954;p200"/>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955" name="Google Shape;955;p200"/>
          <p:cNvGrpSpPr/>
          <p:nvPr/>
        </p:nvGrpSpPr>
        <p:grpSpPr>
          <a:xfrm>
            <a:off x="1063866" y="2598978"/>
            <a:ext cx="14801007" cy="2206108"/>
            <a:chOff x="934033" y="2791187"/>
            <a:chExt cx="14928492" cy="3835352"/>
          </a:xfrm>
        </p:grpSpPr>
        <p:sp>
          <p:nvSpPr>
            <p:cNvPr id="956" name="Google Shape;956;p200"/>
            <p:cNvSpPr/>
            <p:nvPr/>
          </p:nvSpPr>
          <p:spPr>
            <a:xfrm>
              <a:off x="1820840" y="3500826"/>
              <a:ext cx="13147067" cy="192619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Exploding gradients are a problem, where large error gradients accumulate and result in very large updates to neural network model weights during training.</a:t>
              </a:r>
              <a:endParaRPr sz="2200" b="0" i="0" u="none" strike="noStrike" cap="none">
                <a:solidFill>
                  <a:srgbClr val="595959"/>
                </a:solidFill>
                <a:latin typeface="Open Sans"/>
                <a:ea typeface="Open Sans"/>
                <a:cs typeface="Open Sans"/>
                <a:sym typeface="Open Sans"/>
              </a:endParaRPr>
            </a:p>
          </p:txBody>
        </p:sp>
        <p:sp>
          <p:nvSpPr>
            <p:cNvPr id="957" name="Google Shape;957;p200"/>
            <p:cNvSpPr/>
            <p:nvPr/>
          </p:nvSpPr>
          <p:spPr>
            <a:xfrm>
              <a:off x="1684377" y="3346964"/>
              <a:ext cx="13597072" cy="2282111"/>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58" name="Google Shape;958;p200" descr="Image result for quote icon"/>
            <p:cNvPicPr preferRelativeResize="0"/>
            <p:nvPr/>
          </p:nvPicPr>
          <p:blipFill rotWithShape="1">
            <a:blip r:embed="rId4">
              <a:alphaModFix/>
            </a:blip>
            <a:srcRect l="14811" t="22222" r="54525" b="53754"/>
            <a:stretch/>
          </p:blipFill>
          <p:spPr>
            <a:xfrm>
              <a:off x="934033" y="2791187"/>
              <a:ext cx="1030132" cy="1111553"/>
            </a:xfrm>
            <a:prstGeom prst="rect">
              <a:avLst/>
            </a:prstGeom>
            <a:noFill/>
            <a:ln>
              <a:noFill/>
            </a:ln>
          </p:spPr>
        </p:pic>
        <p:pic>
          <p:nvPicPr>
            <p:cNvPr id="959" name="Google Shape;959;p200" descr="Image result for quote icon"/>
            <p:cNvPicPr preferRelativeResize="0"/>
            <p:nvPr/>
          </p:nvPicPr>
          <p:blipFill rotWithShape="1">
            <a:blip r:embed="rId5">
              <a:alphaModFix/>
            </a:blip>
            <a:srcRect l="53830" t="53276" r="15309" b="21135"/>
            <a:stretch/>
          </p:blipFill>
          <p:spPr>
            <a:xfrm>
              <a:off x="14700370" y="5379716"/>
              <a:ext cx="1162155" cy="1246823"/>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20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How to Fix Exploding Gradients?</a:t>
            </a:r>
            <a:endParaRPr/>
          </a:p>
        </p:txBody>
      </p:sp>
      <p:pic>
        <p:nvPicPr>
          <p:cNvPr id="966" name="Google Shape;966;p201"/>
          <p:cNvPicPr preferRelativeResize="0"/>
          <p:nvPr/>
        </p:nvPicPr>
        <p:blipFill rotWithShape="1">
          <a:blip r:embed="rId3">
            <a:alphaModFix/>
          </a:blip>
          <a:srcRect/>
          <a:stretch/>
        </p:blipFill>
        <p:spPr>
          <a:xfrm>
            <a:off x="2547484" y="734193"/>
            <a:ext cx="11499242" cy="375750"/>
          </a:xfrm>
          <a:prstGeom prst="rect">
            <a:avLst/>
          </a:prstGeom>
          <a:noFill/>
          <a:ln>
            <a:noFill/>
          </a:ln>
        </p:spPr>
      </p:pic>
      <p:sp>
        <p:nvSpPr>
          <p:cNvPr id="967" name="Google Shape;967;p201"/>
          <p:cNvSpPr txBox="1">
            <a:spLocks noGrp="1"/>
          </p:cNvSpPr>
          <p:nvPr>
            <p:ph type="body" idx="2"/>
          </p:nvPr>
        </p:nvSpPr>
        <p:spPr>
          <a:xfrm>
            <a:off x="1025013" y="2596262"/>
            <a:ext cx="14544301" cy="7537800"/>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1333"/>
              </a:spcBef>
              <a:spcAft>
                <a:spcPts val="0"/>
              </a:spcAft>
              <a:buSzPts val="2400"/>
              <a:buNone/>
            </a:pPr>
            <a:r>
              <a:rPr lang="en-IN" sz="2200"/>
              <a:t>Vanishing gradient problem can be fixed by redesigning neural network to have fewer layers and mini batch sizes.</a:t>
            </a:r>
            <a:endParaRPr/>
          </a:p>
          <a:p>
            <a:pPr marL="457200" lvl="0" indent="-228600" algn="l" rtl="0">
              <a:lnSpc>
                <a:spcPct val="100000"/>
              </a:lnSpc>
              <a:spcBef>
                <a:spcPts val="1333"/>
              </a:spcBef>
              <a:spcAft>
                <a:spcPts val="0"/>
              </a:spcAft>
              <a:buSzPts val="2400"/>
              <a:buFont typeface="Noto Sans Symbols"/>
              <a:buNone/>
            </a:pPr>
            <a:endParaRPr sz="2200"/>
          </a:p>
          <a:p>
            <a:pPr marL="457200" lvl="0" indent="0" algn="l" rtl="0">
              <a:lnSpc>
                <a:spcPct val="100000"/>
              </a:lnSpc>
              <a:spcBef>
                <a:spcPts val="1333"/>
              </a:spcBef>
              <a:spcAft>
                <a:spcPts val="0"/>
              </a:spcAft>
              <a:buSzPts val="2400"/>
              <a:buNone/>
            </a:pPr>
            <a:r>
              <a:rPr lang="en-IN" sz="2200"/>
              <a:t>Using Long Short-Term Memory (LSTM) networks reduce exploding of gradients.</a:t>
            </a:r>
            <a:endParaRPr/>
          </a:p>
          <a:p>
            <a:pPr marL="457200" lvl="0" indent="-228600" algn="l" rtl="0">
              <a:lnSpc>
                <a:spcPct val="100000"/>
              </a:lnSpc>
              <a:spcBef>
                <a:spcPts val="1333"/>
              </a:spcBef>
              <a:spcAft>
                <a:spcPts val="0"/>
              </a:spcAft>
              <a:buSzPts val="2400"/>
              <a:buFont typeface="Noto Sans Symbols"/>
              <a:buNone/>
            </a:pPr>
            <a:endParaRPr sz="2200"/>
          </a:p>
          <a:p>
            <a:pPr marL="457200" lvl="0" indent="0" algn="l" rtl="0">
              <a:lnSpc>
                <a:spcPct val="100000"/>
              </a:lnSpc>
              <a:spcBef>
                <a:spcPts val="1333"/>
              </a:spcBef>
              <a:spcAft>
                <a:spcPts val="0"/>
              </a:spcAft>
              <a:buSzPts val="2400"/>
              <a:buNone/>
            </a:pPr>
            <a:r>
              <a:rPr lang="en-IN" sz="2200"/>
              <a:t>Gradient clipping is a method by which gradient size can be limited. It is an effective way to fix exploding gradient.</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pic>
        <p:nvPicPr>
          <p:cNvPr id="968" name="Google Shape;968;p201"/>
          <p:cNvPicPr preferRelativeResize="0"/>
          <p:nvPr/>
        </p:nvPicPr>
        <p:blipFill rotWithShape="1">
          <a:blip r:embed="rId4">
            <a:alphaModFix/>
          </a:blip>
          <a:srcRect/>
          <a:stretch/>
        </p:blipFill>
        <p:spPr>
          <a:xfrm>
            <a:off x="890479" y="2740722"/>
            <a:ext cx="489335" cy="489335"/>
          </a:xfrm>
          <a:prstGeom prst="rect">
            <a:avLst/>
          </a:prstGeom>
          <a:noFill/>
          <a:ln>
            <a:noFill/>
          </a:ln>
        </p:spPr>
      </p:pic>
      <p:pic>
        <p:nvPicPr>
          <p:cNvPr id="969" name="Google Shape;969;p201"/>
          <p:cNvPicPr preferRelativeResize="0"/>
          <p:nvPr/>
        </p:nvPicPr>
        <p:blipFill rotWithShape="1">
          <a:blip r:embed="rId4">
            <a:alphaModFix/>
          </a:blip>
          <a:srcRect/>
          <a:stretch/>
        </p:blipFill>
        <p:spPr>
          <a:xfrm>
            <a:off x="890479" y="4073102"/>
            <a:ext cx="489335" cy="489335"/>
          </a:xfrm>
          <a:prstGeom prst="rect">
            <a:avLst/>
          </a:prstGeom>
          <a:noFill/>
          <a:ln>
            <a:noFill/>
          </a:ln>
        </p:spPr>
      </p:pic>
      <p:pic>
        <p:nvPicPr>
          <p:cNvPr id="970" name="Google Shape;970;p201"/>
          <p:cNvPicPr preferRelativeResize="0"/>
          <p:nvPr/>
        </p:nvPicPr>
        <p:blipFill rotWithShape="1">
          <a:blip r:embed="rId4">
            <a:alphaModFix/>
          </a:blip>
          <a:srcRect/>
          <a:stretch/>
        </p:blipFill>
        <p:spPr>
          <a:xfrm>
            <a:off x="890479" y="5070629"/>
            <a:ext cx="489335" cy="4893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20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Hyperparameter Tuning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203"/>
          <p:cNvSpPr txBox="1">
            <a:spLocks noGrp="1"/>
          </p:cNvSpPr>
          <p:nvPr>
            <p:ph type="title"/>
          </p:nvPr>
        </p:nvSpPr>
        <p:spPr>
          <a:xfrm>
            <a:off x="0" y="229878"/>
            <a:ext cx="16871575"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Parameter?</a:t>
            </a:r>
            <a:endParaRPr/>
          </a:p>
        </p:txBody>
      </p:sp>
      <p:pic>
        <p:nvPicPr>
          <p:cNvPr id="982" name="Google Shape;982;p203"/>
          <p:cNvPicPr preferRelativeResize="0"/>
          <p:nvPr/>
        </p:nvPicPr>
        <p:blipFill rotWithShape="1">
          <a:blip r:embed="rId3">
            <a:alphaModFix/>
          </a:blip>
          <a:srcRect/>
          <a:stretch/>
        </p:blipFill>
        <p:spPr>
          <a:xfrm>
            <a:off x="5195026" y="734193"/>
            <a:ext cx="6491022" cy="375750"/>
          </a:xfrm>
          <a:prstGeom prst="rect">
            <a:avLst/>
          </a:prstGeom>
          <a:noFill/>
          <a:ln>
            <a:noFill/>
          </a:ln>
        </p:spPr>
      </p:pic>
      <p:sp>
        <p:nvSpPr>
          <p:cNvPr id="983" name="Google Shape;983;p203"/>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984" name="Google Shape;984;p203"/>
          <p:cNvGrpSpPr/>
          <p:nvPr/>
        </p:nvGrpSpPr>
        <p:grpSpPr>
          <a:xfrm>
            <a:off x="1040033" y="3283185"/>
            <a:ext cx="14801007" cy="2046515"/>
            <a:chOff x="934033" y="2791187"/>
            <a:chExt cx="14928492" cy="3557897"/>
          </a:xfrm>
        </p:grpSpPr>
        <p:sp>
          <p:nvSpPr>
            <p:cNvPr id="985" name="Google Shape;985;p203"/>
            <p:cNvSpPr/>
            <p:nvPr/>
          </p:nvSpPr>
          <p:spPr>
            <a:xfrm>
              <a:off x="1820840" y="3500826"/>
              <a:ext cx="13147067" cy="192619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Parameters are found while training the model. For example, in K-mean clustering, the number of centroids is a model parameter.</a:t>
              </a:r>
              <a:endParaRPr sz="2200" b="0" i="0" u="none" strike="noStrike" cap="none">
                <a:solidFill>
                  <a:srgbClr val="595959"/>
                </a:solidFill>
                <a:latin typeface="Open Sans"/>
                <a:ea typeface="Open Sans"/>
                <a:cs typeface="Open Sans"/>
                <a:sym typeface="Open Sans"/>
              </a:endParaRPr>
            </a:p>
          </p:txBody>
        </p:sp>
        <p:sp>
          <p:nvSpPr>
            <p:cNvPr id="986" name="Google Shape;986;p203"/>
            <p:cNvSpPr/>
            <p:nvPr/>
          </p:nvSpPr>
          <p:spPr>
            <a:xfrm>
              <a:off x="1594564" y="3185477"/>
              <a:ext cx="13597200" cy="2556900"/>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87" name="Google Shape;987;p203" descr="Image result for quote icon"/>
            <p:cNvPicPr preferRelativeResize="0"/>
            <p:nvPr/>
          </p:nvPicPr>
          <p:blipFill rotWithShape="1">
            <a:blip r:embed="rId4">
              <a:alphaModFix/>
            </a:blip>
            <a:srcRect l="14811" t="22222" r="54525" b="53754"/>
            <a:stretch/>
          </p:blipFill>
          <p:spPr>
            <a:xfrm>
              <a:off x="934033" y="2791187"/>
              <a:ext cx="1030132" cy="1111553"/>
            </a:xfrm>
            <a:prstGeom prst="rect">
              <a:avLst/>
            </a:prstGeom>
            <a:noFill/>
            <a:ln>
              <a:noFill/>
            </a:ln>
          </p:spPr>
        </p:pic>
        <p:pic>
          <p:nvPicPr>
            <p:cNvPr id="988" name="Google Shape;988;p203" descr="Image result for quote icon"/>
            <p:cNvPicPr preferRelativeResize="0"/>
            <p:nvPr/>
          </p:nvPicPr>
          <p:blipFill rotWithShape="1">
            <a:blip r:embed="rId5">
              <a:alphaModFix/>
            </a:blip>
            <a:srcRect l="53830" t="53276" r="15309" b="21135"/>
            <a:stretch/>
          </p:blipFill>
          <p:spPr>
            <a:xfrm>
              <a:off x="14700370" y="5102261"/>
              <a:ext cx="1162155" cy="1246823"/>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204"/>
          <p:cNvSpPr txBox="1">
            <a:spLocks noGrp="1"/>
          </p:cNvSpPr>
          <p:nvPr>
            <p:ph type="title"/>
          </p:nvPr>
        </p:nvSpPr>
        <p:spPr>
          <a:xfrm>
            <a:off x="0" y="229878"/>
            <a:ext cx="16871575"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Hyperparameter?</a:t>
            </a:r>
            <a:endParaRPr/>
          </a:p>
        </p:txBody>
      </p:sp>
      <p:pic>
        <p:nvPicPr>
          <p:cNvPr id="995" name="Google Shape;995;p204"/>
          <p:cNvPicPr preferRelativeResize="0"/>
          <p:nvPr/>
        </p:nvPicPr>
        <p:blipFill rotWithShape="1">
          <a:blip r:embed="rId3">
            <a:alphaModFix/>
          </a:blip>
          <a:srcRect/>
          <a:stretch/>
        </p:blipFill>
        <p:spPr>
          <a:xfrm>
            <a:off x="4870475" y="734193"/>
            <a:ext cx="7140124" cy="375750"/>
          </a:xfrm>
          <a:prstGeom prst="rect">
            <a:avLst/>
          </a:prstGeom>
          <a:noFill/>
          <a:ln>
            <a:noFill/>
          </a:ln>
        </p:spPr>
      </p:pic>
      <p:sp>
        <p:nvSpPr>
          <p:cNvPr id="996" name="Google Shape;996;p204"/>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997" name="Google Shape;997;p204"/>
          <p:cNvGrpSpPr/>
          <p:nvPr/>
        </p:nvGrpSpPr>
        <p:grpSpPr>
          <a:xfrm>
            <a:off x="1040033" y="3283185"/>
            <a:ext cx="14801007" cy="2077347"/>
            <a:chOff x="934033" y="2791187"/>
            <a:chExt cx="14928492" cy="3611500"/>
          </a:xfrm>
        </p:grpSpPr>
        <p:sp>
          <p:nvSpPr>
            <p:cNvPr id="998" name="Google Shape;998;p204"/>
            <p:cNvSpPr/>
            <p:nvPr/>
          </p:nvSpPr>
          <p:spPr>
            <a:xfrm>
              <a:off x="1820840" y="3500826"/>
              <a:ext cx="13147067" cy="1926196"/>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Hyperparameters are found before the training. A classic example of hyperparameter is the value of K in K-mean clustering which is decided before creating the model.</a:t>
              </a:r>
              <a:endParaRPr sz="2200" b="0" i="0" u="none" strike="noStrike" cap="none">
                <a:solidFill>
                  <a:srgbClr val="595959"/>
                </a:solidFill>
                <a:latin typeface="Open Sans"/>
                <a:ea typeface="Open Sans"/>
                <a:cs typeface="Open Sans"/>
                <a:sym typeface="Open Sans"/>
              </a:endParaRPr>
            </a:p>
          </p:txBody>
        </p:sp>
        <p:sp>
          <p:nvSpPr>
            <p:cNvPr id="999" name="Google Shape;999;p204"/>
            <p:cNvSpPr/>
            <p:nvPr/>
          </p:nvSpPr>
          <p:spPr>
            <a:xfrm>
              <a:off x="1684377" y="3346964"/>
              <a:ext cx="13597200" cy="2808600"/>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00" name="Google Shape;1000;p204" descr="Image result for quote icon"/>
            <p:cNvPicPr preferRelativeResize="0"/>
            <p:nvPr/>
          </p:nvPicPr>
          <p:blipFill rotWithShape="1">
            <a:blip r:embed="rId4">
              <a:alphaModFix/>
            </a:blip>
            <a:srcRect l="14811" t="22222" r="54525" b="53754"/>
            <a:stretch/>
          </p:blipFill>
          <p:spPr>
            <a:xfrm>
              <a:off x="934033" y="2791187"/>
              <a:ext cx="1030132" cy="1111553"/>
            </a:xfrm>
            <a:prstGeom prst="rect">
              <a:avLst/>
            </a:prstGeom>
            <a:noFill/>
            <a:ln>
              <a:noFill/>
            </a:ln>
          </p:spPr>
        </p:pic>
        <p:pic>
          <p:nvPicPr>
            <p:cNvPr id="1001" name="Google Shape;1001;p204" descr="Image result for quote icon"/>
            <p:cNvPicPr preferRelativeResize="0"/>
            <p:nvPr/>
          </p:nvPicPr>
          <p:blipFill rotWithShape="1">
            <a:blip r:embed="rId5">
              <a:alphaModFix/>
            </a:blip>
            <a:srcRect l="53830" t="53276" r="15309" b="21135"/>
            <a:stretch/>
          </p:blipFill>
          <p:spPr>
            <a:xfrm>
              <a:off x="14700370" y="5155864"/>
              <a:ext cx="1162155" cy="1246823"/>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205"/>
          <p:cNvSpPr txBox="1">
            <a:spLocks noGrp="1"/>
          </p:cNvSpPr>
          <p:nvPr>
            <p:ph type="title"/>
          </p:nvPr>
        </p:nvSpPr>
        <p:spPr>
          <a:xfrm>
            <a:off x="0" y="229878"/>
            <a:ext cx="1625610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Hyperparameters of Deep Learning Model</a:t>
            </a:r>
            <a:endParaRPr/>
          </a:p>
        </p:txBody>
      </p:sp>
      <p:pic>
        <p:nvPicPr>
          <p:cNvPr id="1008" name="Google Shape;1008;p205"/>
          <p:cNvPicPr preferRelativeResize="0"/>
          <p:nvPr/>
        </p:nvPicPr>
        <p:blipFill rotWithShape="1">
          <a:blip r:embed="rId3">
            <a:alphaModFix/>
          </a:blip>
          <a:srcRect/>
          <a:stretch/>
        </p:blipFill>
        <p:spPr>
          <a:xfrm>
            <a:off x="1306814" y="751273"/>
            <a:ext cx="13914083" cy="341591"/>
          </a:xfrm>
          <a:prstGeom prst="rect">
            <a:avLst/>
          </a:prstGeom>
          <a:noFill/>
          <a:ln>
            <a:noFill/>
          </a:ln>
        </p:spPr>
      </p:pic>
      <p:sp>
        <p:nvSpPr>
          <p:cNvPr id="1009" name="Google Shape;1009;p205"/>
          <p:cNvSpPr txBox="1">
            <a:spLocks noGrp="1"/>
          </p:cNvSpPr>
          <p:nvPr>
            <p:ph type="body" idx="2"/>
          </p:nvPr>
        </p:nvSpPr>
        <p:spPr>
          <a:xfrm>
            <a:off x="1149213" y="229887"/>
            <a:ext cx="14229300" cy="7537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1010" name="Google Shape;1010;p205"/>
          <p:cNvSpPr/>
          <p:nvPr/>
        </p:nvSpPr>
        <p:spPr>
          <a:xfrm>
            <a:off x="4476801" y="4042438"/>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classic hyperparameter that specifies the representational capacity of a model</a:t>
            </a:r>
            <a:endParaRPr sz="2200" b="0" i="0" u="none" strike="noStrike" cap="none">
              <a:solidFill>
                <a:srgbClr val="3F3F3F"/>
              </a:solidFill>
              <a:latin typeface="Open Sans"/>
              <a:ea typeface="Open Sans"/>
              <a:cs typeface="Open Sans"/>
              <a:sym typeface="Open Sans"/>
            </a:endParaRPr>
          </a:p>
        </p:txBody>
      </p:sp>
      <p:sp>
        <p:nvSpPr>
          <p:cNvPr id="1011" name="Google Shape;1011;p205"/>
          <p:cNvSpPr/>
          <p:nvPr/>
        </p:nvSpPr>
        <p:spPr>
          <a:xfrm>
            <a:off x="4468564" y="5146753"/>
            <a:ext cx="11230765" cy="902293"/>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influences the capacity of a model by influencing the number of model parameters in a convolutional neural network</a:t>
            </a:r>
            <a:endParaRPr sz="2200" b="0" i="0" u="none" strike="noStrike" cap="none">
              <a:solidFill>
                <a:srgbClr val="3F3F3F"/>
              </a:solidFill>
              <a:latin typeface="Open Sans"/>
              <a:ea typeface="Open Sans"/>
              <a:cs typeface="Open Sans"/>
              <a:sym typeface="Open Sans"/>
            </a:endParaRPr>
          </a:p>
        </p:txBody>
      </p:sp>
      <p:sp>
        <p:nvSpPr>
          <p:cNvPr id="1012" name="Google Shape;1012;p205"/>
          <p:cNvSpPr/>
          <p:nvPr/>
        </p:nvSpPr>
        <p:spPr>
          <a:xfrm>
            <a:off x="4480920" y="6271576"/>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affects the training process, training speed, and number of iterations in a deep learning model</a:t>
            </a:r>
            <a:endParaRPr sz="2200" b="0" i="0" u="none" strike="noStrike" cap="none">
              <a:solidFill>
                <a:srgbClr val="3F3F3F"/>
              </a:solidFill>
              <a:latin typeface="Open Sans"/>
              <a:ea typeface="Open Sans"/>
              <a:cs typeface="Open Sans"/>
              <a:sym typeface="Open Sans"/>
            </a:endParaRPr>
          </a:p>
        </p:txBody>
      </p:sp>
      <p:sp>
        <p:nvSpPr>
          <p:cNvPr id="1013" name="Google Shape;1013;p205"/>
          <p:cNvSpPr/>
          <p:nvPr/>
        </p:nvSpPr>
        <p:spPr>
          <a:xfrm>
            <a:off x="4480920" y="7388249"/>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It is responsible for the optimized weight initialization in a neural network up to some extent</a:t>
            </a:r>
            <a:endParaRPr sz="2200" b="0" i="0" u="none" strike="noStrike" cap="none">
              <a:solidFill>
                <a:srgbClr val="3F3F3F"/>
              </a:solidFill>
              <a:latin typeface="Open Sans"/>
              <a:ea typeface="Open Sans"/>
              <a:cs typeface="Open Sans"/>
              <a:sym typeface="Open Sans"/>
            </a:endParaRPr>
          </a:p>
        </p:txBody>
      </p:sp>
      <p:sp>
        <p:nvSpPr>
          <p:cNvPr id="1014" name="Google Shape;1014;p205"/>
          <p:cNvSpPr/>
          <p:nvPr/>
        </p:nvSpPr>
        <p:spPr>
          <a:xfrm>
            <a:off x="4464443" y="2925766"/>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most important hyperparameter that helps the model to get an optimized result</a:t>
            </a:r>
            <a:endParaRPr sz="2200" b="0" i="0" u="none" strike="noStrike" cap="none">
              <a:solidFill>
                <a:srgbClr val="3F3F3F"/>
              </a:solidFill>
              <a:latin typeface="Open Sans"/>
              <a:ea typeface="Open Sans"/>
              <a:cs typeface="Open Sans"/>
              <a:sym typeface="Open Sans"/>
            </a:endParaRPr>
          </a:p>
        </p:txBody>
      </p:sp>
      <p:sp>
        <p:nvSpPr>
          <p:cNvPr id="1015" name="Google Shape;1015;p205"/>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Number of Hidden Units</a:t>
            </a:r>
            <a:endParaRPr sz="2200" b="0" i="0" u="none" strike="noStrike" cap="none">
              <a:solidFill>
                <a:schemeClr val="lt1"/>
              </a:solidFill>
              <a:latin typeface="Open Sans"/>
              <a:ea typeface="Open Sans"/>
              <a:cs typeface="Open Sans"/>
              <a:sym typeface="Open Sans"/>
            </a:endParaRPr>
          </a:p>
        </p:txBody>
      </p:sp>
      <p:sp>
        <p:nvSpPr>
          <p:cNvPr id="1016" name="Google Shape;1016;p205"/>
          <p:cNvSpPr/>
          <p:nvPr/>
        </p:nvSpPr>
        <p:spPr>
          <a:xfrm>
            <a:off x="1704103" y="5149876"/>
            <a:ext cx="2768832" cy="906499"/>
          </a:xfrm>
          <a:prstGeom prst="roundRect">
            <a:avLst>
              <a:gd name="adj"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Convolutional Kernel Width</a:t>
            </a:r>
            <a:endParaRPr sz="2200" b="0" i="0" u="none" strike="noStrike" cap="none">
              <a:solidFill>
                <a:schemeClr val="lt1"/>
              </a:solidFill>
              <a:latin typeface="Open Sans"/>
              <a:ea typeface="Open Sans"/>
              <a:cs typeface="Open Sans"/>
              <a:sym typeface="Open Sans"/>
            </a:endParaRPr>
          </a:p>
        </p:txBody>
      </p:sp>
      <p:sp>
        <p:nvSpPr>
          <p:cNvPr id="1017" name="Google Shape;1017;p205"/>
          <p:cNvSpPr/>
          <p:nvPr/>
        </p:nvSpPr>
        <p:spPr>
          <a:xfrm>
            <a:off x="1704102" y="6277455"/>
            <a:ext cx="2776819" cy="906499"/>
          </a:xfrm>
          <a:prstGeom prst="roundRect">
            <a:avLst>
              <a:gd name="adj" fmla="val 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Mini-Batch Size</a:t>
            </a:r>
            <a:endParaRPr sz="2200" b="0" i="0" u="none" strike="noStrike" cap="none">
              <a:solidFill>
                <a:schemeClr val="lt1"/>
              </a:solidFill>
              <a:latin typeface="Open Sans"/>
              <a:ea typeface="Open Sans"/>
              <a:cs typeface="Open Sans"/>
              <a:sym typeface="Open Sans"/>
            </a:endParaRPr>
          </a:p>
        </p:txBody>
      </p:sp>
      <p:sp>
        <p:nvSpPr>
          <p:cNvPr id="1018" name="Google Shape;1018;p205"/>
          <p:cNvSpPr/>
          <p:nvPr/>
        </p:nvSpPr>
        <p:spPr>
          <a:xfrm>
            <a:off x="1704102" y="7388250"/>
            <a:ext cx="2776815" cy="906499"/>
          </a:xfrm>
          <a:prstGeom prst="roundRect">
            <a:avLst>
              <a:gd name="adj" fmla="val 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Number of Epochs</a:t>
            </a:r>
            <a:endParaRPr sz="2200" b="0" i="0" u="none" strike="noStrike" cap="none">
              <a:solidFill>
                <a:schemeClr val="lt1"/>
              </a:solidFill>
              <a:latin typeface="Open Sans"/>
              <a:ea typeface="Open Sans"/>
              <a:cs typeface="Open Sans"/>
              <a:sym typeface="Open Sans"/>
            </a:endParaRPr>
          </a:p>
        </p:txBody>
      </p:sp>
      <p:sp>
        <p:nvSpPr>
          <p:cNvPr id="1019" name="Google Shape;1019;p205"/>
          <p:cNvSpPr/>
          <p:nvPr/>
        </p:nvSpPr>
        <p:spPr>
          <a:xfrm>
            <a:off x="1704103" y="2925766"/>
            <a:ext cx="2768832" cy="906499"/>
          </a:xfrm>
          <a:prstGeom prst="roundRect">
            <a:avLst>
              <a:gd name="adj" fmla="val 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Learning Rate</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Optimization?</a:t>
            </a:r>
            <a:endParaRPr/>
          </a:p>
        </p:txBody>
      </p:sp>
      <p:sp>
        <p:nvSpPr>
          <p:cNvPr id="214" name="Google Shape;214;p161"/>
          <p:cNvSpPr txBox="1">
            <a:spLocks noGrp="1"/>
          </p:cNvSpPr>
          <p:nvPr>
            <p:ph type="body" idx="2"/>
          </p:nvPr>
        </p:nvSpPr>
        <p:spPr>
          <a:xfrm>
            <a:off x="698269" y="946513"/>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Optimization is choosing input to obtain the best possible output.</a:t>
            </a:r>
            <a:endParaRPr sz="2200"/>
          </a:p>
        </p:txBody>
      </p:sp>
      <p:pic>
        <p:nvPicPr>
          <p:cNvPr id="215" name="Google Shape;215;p161"/>
          <p:cNvPicPr preferRelativeResize="0"/>
          <p:nvPr/>
        </p:nvPicPr>
        <p:blipFill rotWithShape="1">
          <a:blip r:embed="rId3">
            <a:alphaModFix/>
          </a:blip>
          <a:srcRect/>
          <a:stretch/>
        </p:blipFill>
        <p:spPr>
          <a:xfrm>
            <a:off x="4905516" y="703148"/>
            <a:ext cx="6491022" cy="341591"/>
          </a:xfrm>
          <a:prstGeom prst="rect">
            <a:avLst/>
          </a:prstGeom>
          <a:noFill/>
          <a:ln>
            <a:noFill/>
          </a:ln>
        </p:spPr>
      </p:pic>
      <p:sp>
        <p:nvSpPr>
          <p:cNvPr id="216" name="Google Shape;216;p161"/>
          <p:cNvSpPr/>
          <p:nvPr/>
        </p:nvSpPr>
        <p:spPr>
          <a:xfrm>
            <a:off x="981710" y="1000253"/>
            <a:ext cx="14562301" cy="695543"/>
          </a:xfrm>
          <a:prstGeom prst="roundRect">
            <a:avLst>
              <a:gd name="adj" fmla="val 16667"/>
            </a:avLst>
          </a:prstGeom>
          <a:no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p161"/>
          <p:cNvSpPr/>
          <p:nvPr/>
        </p:nvSpPr>
        <p:spPr>
          <a:xfrm>
            <a:off x="9659178" y="2660070"/>
            <a:ext cx="3474720" cy="224443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8" name="Google Shape;218;p161"/>
          <p:cNvPicPr preferRelativeResize="0"/>
          <p:nvPr/>
        </p:nvPicPr>
        <p:blipFill rotWithShape="1">
          <a:blip r:embed="rId4">
            <a:alphaModFix/>
          </a:blip>
          <a:srcRect/>
          <a:stretch/>
        </p:blipFill>
        <p:spPr>
          <a:xfrm>
            <a:off x="10500427" y="6115948"/>
            <a:ext cx="2067982" cy="2067982"/>
          </a:xfrm>
          <a:prstGeom prst="rect">
            <a:avLst/>
          </a:prstGeom>
          <a:noFill/>
          <a:ln>
            <a:noFill/>
          </a:ln>
        </p:spPr>
      </p:pic>
      <p:pic>
        <p:nvPicPr>
          <p:cNvPr id="219" name="Google Shape;219;p161"/>
          <p:cNvPicPr preferRelativeResize="0"/>
          <p:nvPr/>
        </p:nvPicPr>
        <p:blipFill rotWithShape="1">
          <a:blip r:embed="rId5">
            <a:alphaModFix/>
          </a:blip>
          <a:srcRect/>
          <a:stretch/>
        </p:blipFill>
        <p:spPr>
          <a:xfrm>
            <a:off x="10456546" y="2817359"/>
            <a:ext cx="1879984" cy="1879984"/>
          </a:xfrm>
          <a:prstGeom prst="rect">
            <a:avLst/>
          </a:prstGeom>
          <a:noFill/>
          <a:ln>
            <a:noFill/>
          </a:ln>
        </p:spPr>
      </p:pic>
      <p:sp>
        <p:nvSpPr>
          <p:cNvPr id="220" name="Google Shape;220;p161"/>
          <p:cNvSpPr/>
          <p:nvPr/>
        </p:nvSpPr>
        <p:spPr>
          <a:xfrm>
            <a:off x="9659178" y="5939493"/>
            <a:ext cx="3474720" cy="224443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1" name="Google Shape;221;p161"/>
          <p:cNvSpPr txBox="1">
            <a:spLocks noGrp="1"/>
          </p:cNvSpPr>
          <p:nvPr>
            <p:ph type="body" idx="2"/>
          </p:nvPr>
        </p:nvSpPr>
        <p:spPr>
          <a:xfrm>
            <a:off x="9435453" y="1891496"/>
            <a:ext cx="3780837" cy="1126473"/>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Warehouse Placement </a:t>
            </a:r>
            <a:endParaRPr sz="2200"/>
          </a:p>
        </p:txBody>
      </p:sp>
      <p:sp>
        <p:nvSpPr>
          <p:cNvPr id="222" name="Google Shape;222;p161"/>
          <p:cNvSpPr txBox="1">
            <a:spLocks noGrp="1"/>
          </p:cNvSpPr>
          <p:nvPr>
            <p:ph type="body" idx="2"/>
          </p:nvPr>
        </p:nvSpPr>
        <p:spPr>
          <a:xfrm>
            <a:off x="6916207" y="7053398"/>
            <a:ext cx="2144674" cy="62770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Design </a:t>
            </a:r>
            <a:endParaRPr sz="2200"/>
          </a:p>
        </p:txBody>
      </p:sp>
      <p:sp>
        <p:nvSpPr>
          <p:cNvPr id="223" name="Google Shape;223;p161"/>
          <p:cNvSpPr txBox="1">
            <a:spLocks noGrp="1"/>
          </p:cNvSpPr>
          <p:nvPr>
            <p:ph type="body" idx="2"/>
          </p:nvPr>
        </p:nvSpPr>
        <p:spPr>
          <a:xfrm>
            <a:off x="9941806" y="5247029"/>
            <a:ext cx="2909463" cy="672045"/>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Bridge Construction </a:t>
            </a:r>
            <a:endParaRPr sz="2200"/>
          </a:p>
        </p:txBody>
      </p:sp>
      <p:sp>
        <p:nvSpPr>
          <p:cNvPr id="224" name="Google Shape;224;p161"/>
          <p:cNvSpPr txBox="1">
            <a:spLocks noGrp="1"/>
          </p:cNvSpPr>
          <p:nvPr>
            <p:ph type="body" idx="2"/>
          </p:nvPr>
        </p:nvSpPr>
        <p:spPr>
          <a:xfrm>
            <a:off x="6528271" y="3249534"/>
            <a:ext cx="2144674" cy="1006582"/>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Warehouse</a:t>
            </a:r>
            <a:endParaRPr/>
          </a:p>
          <a:p>
            <a:pPr marL="76200" lvl="0" indent="0" algn="ctr" rtl="0">
              <a:lnSpc>
                <a:spcPct val="100000"/>
              </a:lnSpc>
              <a:spcBef>
                <a:spcPts val="1333"/>
              </a:spcBef>
              <a:spcAft>
                <a:spcPts val="0"/>
              </a:spcAft>
              <a:buSzPts val="2400"/>
              <a:buNone/>
            </a:pPr>
            <a:r>
              <a:rPr lang="en-IN" sz="2200"/>
              <a:t>Location</a:t>
            </a:r>
            <a:endParaRPr sz="2200"/>
          </a:p>
        </p:txBody>
      </p:sp>
      <p:sp>
        <p:nvSpPr>
          <p:cNvPr id="225" name="Google Shape;225;p161"/>
          <p:cNvSpPr txBox="1">
            <a:spLocks noGrp="1"/>
          </p:cNvSpPr>
          <p:nvPr>
            <p:ph type="body" idx="2"/>
          </p:nvPr>
        </p:nvSpPr>
        <p:spPr>
          <a:xfrm>
            <a:off x="13657811" y="3185062"/>
            <a:ext cx="2317555" cy="1071054"/>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Minimize Shipment</a:t>
            </a:r>
            <a:endParaRPr sz="2200"/>
          </a:p>
        </p:txBody>
      </p:sp>
      <p:sp>
        <p:nvSpPr>
          <p:cNvPr id="226" name="Google Shape;226;p161"/>
          <p:cNvSpPr txBox="1">
            <a:spLocks noGrp="1"/>
          </p:cNvSpPr>
          <p:nvPr>
            <p:ph type="body" idx="2"/>
          </p:nvPr>
        </p:nvSpPr>
        <p:spPr>
          <a:xfrm>
            <a:off x="13964477" y="6635889"/>
            <a:ext cx="1779829" cy="1028098"/>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To Carry Maximum Load </a:t>
            </a:r>
            <a:endParaRPr sz="2200"/>
          </a:p>
        </p:txBody>
      </p:sp>
      <p:cxnSp>
        <p:nvCxnSpPr>
          <p:cNvPr id="227" name="Google Shape;227;p161"/>
          <p:cNvCxnSpPr/>
          <p:nvPr/>
        </p:nvCxnSpPr>
        <p:spPr>
          <a:xfrm>
            <a:off x="6567055" y="2294313"/>
            <a:ext cx="49876" cy="6467302"/>
          </a:xfrm>
          <a:prstGeom prst="straightConnector1">
            <a:avLst/>
          </a:prstGeom>
          <a:noFill/>
          <a:ln w="28575" cap="flat" cmpd="sng">
            <a:solidFill>
              <a:srgbClr val="5597D3"/>
            </a:solidFill>
            <a:prstDash val="dash"/>
            <a:round/>
            <a:headEnd type="none" w="sm" len="sm"/>
            <a:tailEnd type="none" w="sm" len="sm"/>
          </a:ln>
        </p:spPr>
      </p:cxnSp>
      <p:sp>
        <p:nvSpPr>
          <p:cNvPr id="228" name="Google Shape;228;p161"/>
          <p:cNvSpPr/>
          <p:nvPr/>
        </p:nvSpPr>
        <p:spPr>
          <a:xfrm>
            <a:off x="13258800" y="6775866"/>
            <a:ext cx="798022" cy="748145"/>
          </a:xfrm>
          <a:prstGeom prst="rightArrow">
            <a:avLst>
              <a:gd name="adj1" fmla="val 50000"/>
              <a:gd name="adj2" fmla="val 50000"/>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9" name="Google Shape;229;p161"/>
          <p:cNvSpPr/>
          <p:nvPr/>
        </p:nvSpPr>
        <p:spPr>
          <a:xfrm>
            <a:off x="8672945" y="7031231"/>
            <a:ext cx="798022" cy="748145"/>
          </a:xfrm>
          <a:prstGeom prst="rightArrow">
            <a:avLst>
              <a:gd name="adj1" fmla="val 50000"/>
              <a:gd name="adj2" fmla="val 50000"/>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161"/>
          <p:cNvSpPr/>
          <p:nvPr/>
        </p:nvSpPr>
        <p:spPr>
          <a:xfrm>
            <a:off x="13258800" y="3286298"/>
            <a:ext cx="798022" cy="748145"/>
          </a:xfrm>
          <a:prstGeom prst="rightArrow">
            <a:avLst>
              <a:gd name="adj1" fmla="val 50000"/>
              <a:gd name="adj2" fmla="val 50000"/>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1" name="Google Shape;231;p161"/>
          <p:cNvSpPr/>
          <p:nvPr/>
        </p:nvSpPr>
        <p:spPr>
          <a:xfrm>
            <a:off x="8672945" y="3507971"/>
            <a:ext cx="798022" cy="748145"/>
          </a:xfrm>
          <a:prstGeom prst="rightArrow">
            <a:avLst>
              <a:gd name="adj1" fmla="val 50000"/>
              <a:gd name="adj2" fmla="val 50000"/>
            </a:avLst>
          </a:prstGeom>
          <a:solidFill>
            <a:srgbClr val="2E75B5"/>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2" name="Google Shape;232;p161"/>
          <p:cNvCxnSpPr/>
          <p:nvPr/>
        </p:nvCxnSpPr>
        <p:spPr>
          <a:xfrm flipH="1">
            <a:off x="1712423" y="3660370"/>
            <a:ext cx="16624" cy="3744933"/>
          </a:xfrm>
          <a:prstGeom prst="straightConnector1">
            <a:avLst/>
          </a:prstGeom>
          <a:noFill/>
          <a:ln w="28575" cap="flat" cmpd="sng">
            <a:solidFill>
              <a:srgbClr val="222A35"/>
            </a:solidFill>
            <a:prstDash val="solid"/>
            <a:round/>
            <a:headEnd type="triangle" w="med" len="med"/>
            <a:tailEnd type="none" w="sm" len="sm"/>
          </a:ln>
        </p:spPr>
      </p:cxnSp>
      <p:cxnSp>
        <p:nvCxnSpPr>
          <p:cNvPr id="233" name="Google Shape;233;p161"/>
          <p:cNvCxnSpPr/>
          <p:nvPr/>
        </p:nvCxnSpPr>
        <p:spPr>
          <a:xfrm rot="10800000">
            <a:off x="1729047" y="7405303"/>
            <a:ext cx="4023360" cy="0"/>
          </a:xfrm>
          <a:prstGeom prst="straightConnector1">
            <a:avLst/>
          </a:prstGeom>
          <a:noFill/>
          <a:ln w="28575" cap="flat" cmpd="sng">
            <a:solidFill>
              <a:srgbClr val="323F4F"/>
            </a:solidFill>
            <a:prstDash val="solid"/>
            <a:round/>
            <a:headEnd type="triangle" w="med" len="med"/>
            <a:tailEnd type="none" w="sm" len="sm"/>
          </a:ln>
        </p:spPr>
      </p:cxnSp>
      <p:sp>
        <p:nvSpPr>
          <p:cNvPr id="234" name="Google Shape;234;p161"/>
          <p:cNvSpPr/>
          <p:nvPr/>
        </p:nvSpPr>
        <p:spPr>
          <a:xfrm>
            <a:off x="2498777" y="3884059"/>
            <a:ext cx="2800112" cy="3152774"/>
          </a:xfrm>
          <a:custGeom>
            <a:avLst/>
            <a:gdLst/>
            <a:ahLst/>
            <a:cxnLst/>
            <a:rect l="l" t="t" r="r" b="b"/>
            <a:pathLst>
              <a:path w="2593570" h="2743219" extrusionOk="0">
                <a:moveTo>
                  <a:pt x="0" y="2743219"/>
                </a:moveTo>
                <a:cubicBezTo>
                  <a:pt x="124690" y="1375775"/>
                  <a:pt x="249381" y="8332"/>
                  <a:pt x="681643" y="19"/>
                </a:cubicBezTo>
                <a:cubicBezTo>
                  <a:pt x="1113905" y="-8294"/>
                  <a:pt x="2593570" y="2693342"/>
                  <a:pt x="2593570" y="2693342"/>
                </a:cubicBezTo>
                <a:lnTo>
                  <a:pt x="2593570" y="2693342"/>
                </a:lnTo>
              </a:path>
            </a:pathLst>
          </a:custGeom>
          <a:noFill/>
          <a:ln w="28575"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235" name="Google Shape;235;p161"/>
          <p:cNvCxnSpPr/>
          <p:nvPr/>
        </p:nvCxnSpPr>
        <p:spPr>
          <a:xfrm>
            <a:off x="1712423" y="5652655"/>
            <a:ext cx="914399" cy="0"/>
          </a:xfrm>
          <a:prstGeom prst="straightConnector1">
            <a:avLst/>
          </a:prstGeom>
          <a:noFill/>
          <a:ln w="28575" cap="flat" cmpd="sng">
            <a:solidFill>
              <a:srgbClr val="FF0000"/>
            </a:solidFill>
            <a:prstDash val="dash"/>
            <a:round/>
            <a:headEnd type="none" w="sm" len="sm"/>
            <a:tailEnd type="none" w="sm" len="sm"/>
          </a:ln>
        </p:spPr>
      </p:cxnSp>
      <p:cxnSp>
        <p:nvCxnSpPr>
          <p:cNvPr id="236" name="Google Shape;236;p161"/>
          <p:cNvCxnSpPr/>
          <p:nvPr/>
        </p:nvCxnSpPr>
        <p:spPr>
          <a:xfrm>
            <a:off x="2626822" y="5652655"/>
            <a:ext cx="0" cy="1752648"/>
          </a:xfrm>
          <a:prstGeom prst="straightConnector1">
            <a:avLst/>
          </a:prstGeom>
          <a:noFill/>
          <a:ln w="28575" cap="flat" cmpd="sng">
            <a:solidFill>
              <a:srgbClr val="FF0000"/>
            </a:solidFill>
            <a:prstDash val="dash"/>
            <a:round/>
            <a:headEnd type="none" w="sm" len="sm"/>
            <a:tailEnd type="none" w="sm" len="sm"/>
          </a:ln>
        </p:spPr>
      </p:cxnSp>
      <p:cxnSp>
        <p:nvCxnSpPr>
          <p:cNvPr id="237" name="Google Shape;237;p161"/>
          <p:cNvCxnSpPr/>
          <p:nvPr/>
        </p:nvCxnSpPr>
        <p:spPr>
          <a:xfrm>
            <a:off x="3211484" y="3865900"/>
            <a:ext cx="0" cy="3539403"/>
          </a:xfrm>
          <a:prstGeom prst="straightConnector1">
            <a:avLst/>
          </a:prstGeom>
          <a:noFill/>
          <a:ln w="28575" cap="flat" cmpd="sng">
            <a:solidFill>
              <a:srgbClr val="FF0000"/>
            </a:solidFill>
            <a:prstDash val="dash"/>
            <a:round/>
            <a:headEnd type="none" w="sm" len="sm"/>
            <a:tailEnd type="none" w="sm" len="sm"/>
          </a:ln>
        </p:spPr>
      </p:cxnSp>
      <p:cxnSp>
        <p:nvCxnSpPr>
          <p:cNvPr id="238" name="Google Shape;238;p161"/>
          <p:cNvCxnSpPr>
            <a:endCxn id="234" idx="1"/>
          </p:cNvCxnSpPr>
          <p:nvPr/>
        </p:nvCxnSpPr>
        <p:spPr>
          <a:xfrm>
            <a:off x="1729047" y="3884081"/>
            <a:ext cx="1505700" cy="0"/>
          </a:xfrm>
          <a:prstGeom prst="straightConnector1">
            <a:avLst/>
          </a:prstGeom>
          <a:noFill/>
          <a:ln w="28575" cap="flat" cmpd="sng">
            <a:solidFill>
              <a:srgbClr val="FF0000"/>
            </a:solidFill>
            <a:prstDash val="dash"/>
            <a:round/>
            <a:headEnd type="none" w="sm" len="sm"/>
            <a:tailEnd type="none" w="sm" len="sm"/>
          </a:ln>
        </p:spPr>
      </p:cxnSp>
      <p:sp>
        <p:nvSpPr>
          <p:cNvPr id="239" name="Google Shape;239;p161"/>
          <p:cNvSpPr txBox="1">
            <a:spLocks noGrp="1"/>
          </p:cNvSpPr>
          <p:nvPr>
            <p:ph type="body" idx="2"/>
          </p:nvPr>
        </p:nvSpPr>
        <p:spPr>
          <a:xfrm>
            <a:off x="3132016" y="7524011"/>
            <a:ext cx="1217421" cy="59574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1400"/>
              <a:t>optimized</a:t>
            </a:r>
            <a:endParaRPr/>
          </a:p>
        </p:txBody>
      </p:sp>
      <p:sp>
        <p:nvSpPr>
          <p:cNvPr id="240" name="Google Shape;240;p161"/>
          <p:cNvSpPr txBox="1">
            <a:spLocks noGrp="1"/>
          </p:cNvSpPr>
          <p:nvPr>
            <p:ph type="body" idx="2"/>
          </p:nvPr>
        </p:nvSpPr>
        <p:spPr>
          <a:xfrm>
            <a:off x="1072263" y="5343766"/>
            <a:ext cx="536169" cy="61777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Y</a:t>
            </a:r>
            <a:endParaRPr/>
          </a:p>
        </p:txBody>
      </p:sp>
      <p:sp>
        <p:nvSpPr>
          <p:cNvPr id="241" name="Google Shape;241;p161"/>
          <p:cNvSpPr txBox="1">
            <a:spLocks noGrp="1"/>
          </p:cNvSpPr>
          <p:nvPr>
            <p:ph type="body" idx="2"/>
          </p:nvPr>
        </p:nvSpPr>
        <p:spPr>
          <a:xfrm>
            <a:off x="482118" y="3492843"/>
            <a:ext cx="536169" cy="61777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Y</a:t>
            </a:r>
            <a:endParaRPr/>
          </a:p>
        </p:txBody>
      </p:sp>
      <p:sp>
        <p:nvSpPr>
          <p:cNvPr id="242" name="Google Shape;242;p161"/>
          <p:cNvSpPr txBox="1">
            <a:spLocks noGrp="1"/>
          </p:cNvSpPr>
          <p:nvPr>
            <p:ph type="body" idx="2"/>
          </p:nvPr>
        </p:nvSpPr>
        <p:spPr>
          <a:xfrm>
            <a:off x="2358737" y="7428919"/>
            <a:ext cx="536169" cy="61777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X</a:t>
            </a:r>
            <a:endParaRPr sz="2200"/>
          </a:p>
        </p:txBody>
      </p:sp>
      <p:sp>
        <p:nvSpPr>
          <p:cNvPr id="243" name="Google Shape;243;p161"/>
          <p:cNvSpPr txBox="1">
            <a:spLocks noGrp="1"/>
          </p:cNvSpPr>
          <p:nvPr>
            <p:ph type="body" idx="2"/>
          </p:nvPr>
        </p:nvSpPr>
        <p:spPr>
          <a:xfrm>
            <a:off x="2943399" y="7405303"/>
            <a:ext cx="536169" cy="61777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X</a:t>
            </a:r>
            <a:endParaRPr sz="2200"/>
          </a:p>
        </p:txBody>
      </p:sp>
      <p:sp>
        <p:nvSpPr>
          <p:cNvPr id="244" name="Google Shape;244;p161"/>
          <p:cNvSpPr txBox="1">
            <a:spLocks noGrp="1"/>
          </p:cNvSpPr>
          <p:nvPr>
            <p:ph type="body" idx="2"/>
          </p:nvPr>
        </p:nvSpPr>
        <p:spPr>
          <a:xfrm>
            <a:off x="633814" y="3660370"/>
            <a:ext cx="1217421" cy="59574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1400"/>
              <a:t>optimized</a:t>
            </a:r>
            <a:endParaRPr/>
          </a:p>
        </p:txBody>
      </p:sp>
      <p:sp>
        <p:nvSpPr>
          <p:cNvPr id="245" name="Google Shape;245;p161"/>
          <p:cNvSpPr txBox="1">
            <a:spLocks noGrp="1"/>
          </p:cNvSpPr>
          <p:nvPr>
            <p:ph type="body" idx="2"/>
          </p:nvPr>
        </p:nvSpPr>
        <p:spPr>
          <a:xfrm>
            <a:off x="2626822" y="2861573"/>
            <a:ext cx="3186221" cy="1080625"/>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Maximum or Optimum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206"/>
          <p:cNvSpPr txBox="1">
            <a:spLocks noGrp="1"/>
          </p:cNvSpPr>
          <p:nvPr>
            <p:ph type="title"/>
          </p:nvPr>
        </p:nvSpPr>
        <p:spPr>
          <a:xfrm>
            <a:off x="0" y="229878"/>
            <a:ext cx="16871575"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How to Tune the Hyperparameters?</a:t>
            </a:r>
            <a:endParaRPr/>
          </a:p>
        </p:txBody>
      </p:sp>
      <p:pic>
        <p:nvPicPr>
          <p:cNvPr id="1026" name="Google Shape;1026;p206"/>
          <p:cNvPicPr preferRelativeResize="0"/>
          <p:nvPr/>
        </p:nvPicPr>
        <p:blipFill rotWithShape="1">
          <a:blip r:embed="rId3">
            <a:alphaModFix/>
          </a:blip>
          <a:srcRect/>
          <a:stretch/>
        </p:blipFill>
        <p:spPr>
          <a:xfrm>
            <a:off x="3213609" y="734193"/>
            <a:ext cx="10453856" cy="375750"/>
          </a:xfrm>
          <a:prstGeom prst="rect">
            <a:avLst/>
          </a:prstGeom>
          <a:noFill/>
          <a:ln>
            <a:noFill/>
          </a:ln>
        </p:spPr>
      </p:pic>
      <p:sp>
        <p:nvSpPr>
          <p:cNvPr id="1027" name="Google Shape;1027;p206"/>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1028" name="Google Shape;1028;p206"/>
          <p:cNvGrpSpPr/>
          <p:nvPr/>
        </p:nvGrpSpPr>
        <p:grpSpPr>
          <a:xfrm>
            <a:off x="1040033" y="3283185"/>
            <a:ext cx="14801007" cy="1790483"/>
            <a:chOff x="934033" y="2791187"/>
            <a:chExt cx="14928492" cy="3112781"/>
          </a:xfrm>
        </p:grpSpPr>
        <p:sp>
          <p:nvSpPr>
            <p:cNvPr id="1029" name="Google Shape;1029;p206"/>
            <p:cNvSpPr/>
            <p:nvPr/>
          </p:nvSpPr>
          <p:spPr>
            <a:xfrm>
              <a:off x="1820840" y="3500826"/>
              <a:ext cx="13147067" cy="10433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Hyperparameter tuning is choosing a set of optimal hyperparameters for a learning algorithm.</a:t>
              </a:r>
              <a:endParaRPr sz="2200" b="0" i="0" u="none" strike="noStrike" cap="none">
                <a:solidFill>
                  <a:srgbClr val="595959"/>
                </a:solidFill>
                <a:latin typeface="Open Sans"/>
                <a:ea typeface="Open Sans"/>
                <a:cs typeface="Open Sans"/>
                <a:sym typeface="Open Sans"/>
              </a:endParaRPr>
            </a:p>
          </p:txBody>
        </p:sp>
        <p:sp>
          <p:nvSpPr>
            <p:cNvPr id="1030" name="Google Shape;1030;p206"/>
            <p:cNvSpPr/>
            <p:nvPr/>
          </p:nvSpPr>
          <p:spPr>
            <a:xfrm>
              <a:off x="1684377" y="3346964"/>
              <a:ext cx="13597072" cy="1660400"/>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31" name="Google Shape;1031;p206" descr="Image result for quote icon"/>
            <p:cNvPicPr preferRelativeResize="0"/>
            <p:nvPr/>
          </p:nvPicPr>
          <p:blipFill rotWithShape="1">
            <a:blip r:embed="rId4">
              <a:alphaModFix/>
            </a:blip>
            <a:srcRect l="14811" t="22222" r="54525" b="53754"/>
            <a:stretch/>
          </p:blipFill>
          <p:spPr>
            <a:xfrm>
              <a:off x="934033" y="2791187"/>
              <a:ext cx="1030132" cy="1111553"/>
            </a:xfrm>
            <a:prstGeom prst="rect">
              <a:avLst/>
            </a:prstGeom>
            <a:noFill/>
            <a:ln>
              <a:noFill/>
            </a:ln>
          </p:spPr>
        </p:pic>
        <p:pic>
          <p:nvPicPr>
            <p:cNvPr id="1032" name="Google Shape;1032;p206" descr="Image result for quote icon"/>
            <p:cNvPicPr preferRelativeResize="0"/>
            <p:nvPr/>
          </p:nvPicPr>
          <p:blipFill rotWithShape="1">
            <a:blip r:embed="rId5">
              <a:alphaModFix/>
            </a:blip>
            <a:srcRect l="53830" t="53276" r="15309" b="21135"/>
            <a:stretch/>
          </p:blipFill>
          <p:spPr>
            <a:xfrm>
              <a:off x="14700370" y="4657145"/>
              <a:ext cx="1162155" cy="1246823"/>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20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Arial"/>
              <a:buNone/>
            </a:pPr>
            <a:r>
              <a:rPr lang="en-IN"/>
              <a:t>How to Tune the Hyperparameters?</a:t>
            </a:r>
            <a:endParaRPr/>
          </a:p>
        </p:txBody>
      </p:sp>
      <p:pic>
        <p:nvPicPr>
          <p:cNvPr id="1039" name="Google Shape;1039;p207"/>
          <p:cNvPicPr preferRelativeResize="0"/>
          <p:nvPr/>
        </p:nvPicPr>
        <p:blipFill rotWithShape="1">
          <a:blip r:embed="rId3">
            <a:alphaModFix/>
          </a:blip>
          <a:srcRect/>
          <a:stretch/>
        </p:blipFill>
        <p:spPr>
          <a:xfrm>
            <a:off x="2514234" y="751273"/>
            <a:ext cx="11499242" cy="341591"/>
          </a:xfrm>
          <a:prstGeom prst="rect">
            <a:avLst/>
          </a:prstGeom>
          <a:noFill/>
          <a:ln>
            <a:noFill/>
          </a:ln>
        </p:spPr>
      </p:pic>
      <p:grpSp>
        <p:nvGrpSpPr>
          <p:cNvPr id="1040" name="Google Shape;1040;p207"/>
          <p:cNvGrpSpPr/>
          <p:nvPr/>
        </p:nvGrpSpPr>
        <p:grpSpPr>
          <a:xfrm>
            <a:off x="3321385" y="2550223"/>
            <a:ext cx="11549270" cy="1898253"/>
            <a:chOff x="3314700" y="2593344"/>
            <a:chExt cx="11549270" cy="1489588"/>
          </a:xfrm>
        </p:grpSpPr>
        <p:sp>
          <p:nvSpPr>
            <p:cNvPr id="1041" name="Google Shape;1041;p207"/>
            <p:cNvSpPr/>
            <p:nvPr/>
          </p:nvSpPr>
          <p:spPr>
            <a:xfrm>
              <a:off x="3314700" y="2593344"/>
              <a:ext cx="11549270" cy="1489588"/>
            </a:xfrm>
            <a:prstGeom prst="homePlate">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42" name="Google Shape;1042;p207"/>
            <p:cNvSpPr txBox="1"/>
            <p:nvPr/>
          </p:nvSpPr>
          <p:spPr>
            <a:xfrm>
              <a:off x="3791777" y="2759136"/>
              <a:ext cx="10181173" cy="1135130"/>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200" b="1" i="0" u="none" strike="noStrike" cap="none">
                  <a:solidFill>
                    <a:srgbClr val="0C0C0C"/>
                  </a:solidFill>
                  <a:latin typeface="Open Sans"/>
                  <a:ea typeface="Open Sans"/>
                  <a:cs typeface="Open Sans"/>
                  <a:sym typeface="Open Sans"/>
                </a:rPr>
                <a:t>Choose the parameters wisely</a:t>
              </a:r>
              <a:endParaRPr sz="2200" b="1" i="0" u="none" strike="noStrike" cap="none">
                <a:solidFill>
                  <a:srgbClr val="0C0C0C"/>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C0C0C"/>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rgbClr val="0C0C0C"/>
                  </a:solidFill>
                  <a:latin typeface="Open Sans"/>
                  <a:ea typeface="Open Sans"/>
                  <a:cs typeface="Open Sans"/>
                  <a:sym typeface="Open Sans"/>
                </a:rPr>
                <a:t>Select the most influential parameters, as it is not possible to tune all of them.</a:t>
              </a:r>
              <a:endParaRPr sz="2200" b="0" i="0" u="none" strike="noStrike" cap="none">
                <a:solidFill>
                  <a:srgbClr val="0C0C0C"/>
                </a:solidFill>
                <a:latin typeface="Open Sans"/>
                <a:ea typeface="Open Sans"/>
                <a:cs typeface="Open Sans"/>
                <a:sym typeface="Open Sans"/>
              </a:endParaRPr>
            </a:p>
          </p:txBody>
        </p:sp>
      </p:grpSp>
      <p:grpSp>
        <p:nvGrpSpPr>
          <p:cNvPr id="1043" name="Google Shape;1043;p207"/>
          <p:cNvGrpSpPr/>
          <p:nvPr/>
        </p:nvGrpSpPr>
        <p:grpSpPr>
          <a:xfrm>
            <a:off x="3328070" y="4408086"/>
            <a:ext cx="11549270" cy="1903993"/>
            <a:chOff x="3193475" y="3778183"/>
            <a:chExt cx="11549270" cy="1489588"/>
          </a:xfrm>
        </p:grpSpPr>
        <p:sp>
          <p:nvSpPr>
            <p:cNvPr id="1044" name="Google Shape;1044;p207"/>
            <p:cNvSpPr/>
            <p:nvPr/>
          </p:nvSpPr>
          <p:spPr>
            <a:xfrm>
              <a:off x="3193475" y="3778183"/>
              <a:ext cx="11549270" cy="1489588"/>
            </a:xfrm>
            <a:prstGeom prst="homePlate">
              <a:avLst>
                <a:gd name="adj" fmla="val 5000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endParaRPr sz="2200" b="0" i="0" u="none" strike="noStrike" cap="none">
                <a:solidFill>
                  <a:schemeClr val="dk1"/>
                </a:solidFill>
                <a:latin typeface="Open Sans"/>
                <a:ea typeface="Open Sans"/>
                <a:cs typeface="Open Sans"/>
                <a:sym typeface="Open Sans"/>
              </a:endParaRPr>
            </a:p>
          </p:txBody>
        </p:sp>
        <p:sp>
          <p:nvSpPr>
            <p:cNvPr id="1045" name="Google Shape;1045;p207"/>
            <p:cNvSpPr txBox="1"/>
            <p:nvPr/>
          </p:nvSpPr>
          <p:spPr>
            <a:xfrm>
              <a:off x="3670552" y="4106037"/>
              <a:ext cx="10181173" cy="762889"/>
            </a:xfrm>
            <a:prstGeom prst="rect">
              <a:avLst/>
            </a:prstGeom>
            <a:solidFill>
              <a:srgbClr val="61ADCF"/>
            </a:solidFill>
            <a:ln>
              <a:noFill/>
            </a:ln>
          </p:spPr>
          <p:txBody>
            <a:bodyPr spcFirstLastPara="1" wrap="square" lIns="91425" tIns="45700" rIns="180000" bIns="45700" anchor="ctr" anchorCtr="0">
              <a:noAutofit/>
            </a:bodyPr>
            <a:lstStyle/>
            <a:p>
              <a:pPr marL="114309" marR="0" lvl="0" indent="0" algn="l" rtl="0">
                <a:lnSpc>
                  <a:spcPct val="100000"/>
                </a:lnSpc>
                <a:spcBef>
                  <a:spcPts val="0"/>
                </a:spcBef>
                <a:spcAft>
                  <a:spcPts val="0"/>
                </a:spcAft>
                <a:buClr>
                  <a:srgbClr val="000000"/>
                </a:buClr>
                <a:buSzPts val="2200"/>
                <a:buFont typeface="Arial"/>
                <a:buNone/>
              </a:pPr>
              <a:r>
                <a:rPr lang="en-IN" sz="2200" b="1" i="0" u="none" strike="noStrike" cap="none">
                  <a:solidFill>
                    <a:schemeClr val="dk1"/>
                  </a:solidFill>
                  <a:latin typeface="Open Sans"/>
                  <a:ea typeface="Open Sans"/>
                  <a:cs typeface="Open Sans"/>
                  <a:sym typeface="Open Sans"/>
                </a:rPr>
                <a:t>Understand the training process</a:t>
              </a:r>
              <a:endParaRPr sz="2200" b="1" i="0" u="none" strike="noStrike" cap="none">
                <a:solidFill>
                  <a:schemeClr val="dk1"/>
                </a:solidFill>
                <a:latin typeface="Open Sans"/>
                <a:ea typeface="Open Sans"/>
                <a:cs typeface="Open Sans"/>
                <a:sym typeface="Open Sans"/>
              </a:endParaRPr>
            </a:p>
            <a:p>
              <a:pPr marL="114309"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114309"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Know the training process and how exactly it can be influenced.</a:t>
              </a:r>
              <a:endParaRPr sz="2200" b="0" i="0" u="none" strike="noStrike" cap="none">
                <a:solidFill>
                  <a:schemeClr val="dk1"/>
                </a:solidFill>
                <a:latin typeface="Open Sans"/>
                <a:ea typeface="Open Sans"/>
                <a:cs typeface="Open Sans"/>
                <a:sym typeface="Open Sans"/>
              </a:endParaRPr>
            </a:p>
          </p:txBody>
        </p:sp>
      </p:grpSp>
      <p:sp>
        <p:nvSpPr>
          <p:cNvPr id="1046" name="Google Shape;1046;p207"/>
          <p:cNvSpPr/>
          <p:nvPr/>
        </p:nvSpPr>
        <p:spPr>
          <a:xfrm rot="5400000" flipH="1">
            <a:off x="1551200" y="4262068"/>
            <a:ext cx="3824153" cy="275868"/>
          </a:xfrm>
          <a:prstGeom prst="trapezoid">
            <a:avLst>
              <a:gd name="adj" fmla="val 41661"/>
            </a:avLst>
          </a:prstGeom>
          <a:gradFill>
            <a:gsLst>
              <a:gs pos="0">
                <a:srgbClr val="A5A5A5">
                  <a:alpha val="1176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47" name="Google Shape;1047;p207"/>
          <p:cNvPicPr preferRelativeResize="0"/>
          <p:nvPr/>
        </p:nvPicPr>
        <p:blipFill rotWithShape="1">
          <a:blip r:embed="rId4">
            <a:alphaModFix/>
          </a:blip>
          <a:srcRect/>
          <a:stretch/>
        </p:blipFill>
        <p:spPr>
          <a:xfrm>
            <a:off x="1416283" y="4478531"/>
            <a:ext cx="1709076" cy="1709076"/>
          </a:xfrm>
          <a:prstGeom prst="rect">
            <a:avLst/>
          </a:prstGeom>
          <a:noFill/>
          <a:ln>
            <a:noFill/>
          </a:ln>
        </p:spPr>
      </p:pic>
      <p:pic>
        <p:nvPicPr>
          <p:cNvPr id="1048" name="Google Shape;1048;p207"/>
          <p:cNvPicPr preferRelativeResize="0"/>
          <p:nvPr/>
        </p:nvPicPr>
        <p:blipFill rotWithShape="1">
          <a:blip r:embed="rId5">
            <a:alphaModFix/>
          </a:blip>
          <a:srcRect/>
          <a:stretch/>
        </p:blipFill>
        <p:spPr>
          <a:xfrm>
            <a:off x="1347751" y="2861874"/>
            <a:ext cx="1693377" cy="1442645"/>
          </a:xfrm>
          <a:prstGeom prst="rect">
            <a:avLst/>
          </a:prstGeom>
          <a:noFill/>
          <a:ln>
            <a:noFill/>
          </a:ln>
        </p:spPr>
      </p:pic>
      <p:sp>
        <p:nvSpPr>
          <p:cNvPr id="1049" name="Google Shape;1049;p207"/>
          <p:cNvSpPr/>
          <p:nvPr/>
        </p:nvSpPr>
        <p:spPr>
          <a:xfrm rot="10800000" flipH="1">
            <a:off x="1085745" y="4304519"/>
            <a:ext cx="2406580" cy="207134"/>
          </a:xfrm>
          <a:prstGeom prst="trapezoid">
            <a:avLst>
              <a:gd name="adj" fmla="val 41661"/>
            </a:avLst>
          </a:prstGeom>
          <a:gradFill>
            <a:gsLst>
              <a:gs pos="0">
                <a:srgbClr val="A5A5A5">
                  <a:alpha val="1176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0" name="Google Shape;1050;p207"/>
          <p:cNvSpPr/>
          <p:nvPr/>
        </p:nvSpPr>
        <p:spPr>
          <a:xfrm rot="5400000" flipH="1">
            <a:off x="-800641" y="4310541"/>
            <a:ext cx="3824153" cy="275868"/>
          </a:xfrm>
          <a:prstGeom prst="trapezoid">
            <a:avLst>
              <a:gd name="adj" fmla="val 41661"/>
            </a:avLst>
          </a:prstGeom>
          <a:gradFill>
            <a:gsLst>
              <a:gs pos="0">
                <a:srgbClr val="A5A5A5">
                  <a:alpha val="1176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1" name="Google Shape;1051;p207"/>
          <p:cNvSpPr/>
          <p:nvPr/>
        </p:nvSpPr>
        <p:spPr>
          <a:xfrm rot="10800000" flipH="1">
            <a:off x="1067531" y="6073684"/>
            <a:ext cx="2406580" cy="227847"/>
          </a:xfrm>
          <a:prstGeom prst="trapezoid">
            <a:avLst>
              <a:gd name="adj" fmla="val 41661"/>
            </a:avLst>
          </a:prstGeom>
          <a:gradFill>
            <a:gsLst>
              <a:gs pos="0">
                <a:srgbClr val="A5A5A5">
                  <a:alpha val="1176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2" name="Google Shape;1052;p207"/>
          <p:cNvSpPr/>
          <p:nvPr/>
        </p:nvSpPr>
        <p:spPr>
          <a:xfrm rot="10800000" flipH="1">
            <a:off x="1162127" y="2516117"/>
            <a:ext cx="2406580" cy="207134"/>
          </a:xfrm>
          <a:prstGeom prst="trapezoid">
            <a:avLst>
              <a:gd name="adj" fmla="val 41661"/>
            </a:avLst>
          </a:prstGeom>
          <a:gradFill>
            <a:gsLst>
              <a:gs pos="0">
                <a:srgbClr val="A5A5A5">
                  <a:alpha val="1176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500"/>
                                        <p:tgtEl>
                                          <p:spTgt spid="1040"/>
                                        </p:tgtEl>
                                      </p:cBhvr>
                                    </p:animEffect>
                                  </p:childTnLst>
                                </p:cTn>
                              </p:par>
                              <p:par>
                                <p:cTn id="8" presetID="10" presetClass="entr" presetSubtype="0" fill="hold" nodeType="withEffect">
                                  <p:stCondLst>
                                    <p:cond delay="4800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xit" presetSubtype="0" fill="hold" nodeType="withEffect">
                                  <p:stCondLst>
                                    <p:cond delay="63500"/>
                                  </p:stCondLst>
                                  <p:childTnLst>
                                    <p:animEffect transition="out" filter="fade">
                                      <p:cBhvr>
                                        <p:cTn id="12" dur="500"/>
                                        <p:tgtEl>
                                          <p:spTgt spid="1040"/>
                                        </p:tgtEl>
                                      </p:cBhvr>
                                    </p:animEffect>
                                    <p:set>
                                      <p:cBhvr>
                                        <p:cTn id="13" dur="1" fill="hold">
                                          <p:stCondLst>
                                            <p:cond delay="500"/>
                                          </p:stCondLst>
                                        </p:cTn>
                                        <p:tgtEl>
                                          <p:spTgt spid="1040"/>
                                        </p:tgtEl>
                                        <p:attrNameLst>
                                          <p:attrName>style.visibility</p:attrName>
                                        </p:attrNameLst>
                                      </p:cBhvr>
                                      <p:to>
                                        <p:strVal val="hidden"/>
                                      </p:to>
                                    </p:set>
                                  </p:childTnLst>
                                </p:cTn>
                              </p:par>
                              <p:par>
                                <p:cTn id="14" presetID="10" presetClass="exit" presetSubtype="0" fill="hold" nodeType="withEffect">
                                  <p:stCondLst>
                                    <p:cond delay="63500"/>
                                  </p:stCondLst>
                                  <p:childTnLst>
                                    <p:animEffect transition="out" filter="fade">
                                      <p:cBhvr>
                                        <p:cTn id="15" dur="500"/>
                                        <p:tgtEl>
                                          <p:spTgt spid="1043"/>
                                        </p:tgtEl>
                                      </p:cBhvr>
                                    </p:animEffect>
                                    <p:set>
                                      <p:cBhvr>
                                        <p:cTn id="16" dur="1" fill="hold">
                                          <p:stCondLst>
                                            <p:cond delay="500"/>
                                          </p:stCondLst>
                                        </p:cTn>
                                        <p:tgtEl>
                                          <p:spTgt spid="1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20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Selection of Hyperparameters</a:t>
            </a:r>
            <a:endParaRPr/>
          </a:p>
        </p:txBody>
      </p:sp>
      <p:pic>
        <p:nvPicPr>
          <p:cNvPr id="1059" name="Google Shape;1059;p208"/>
          <p:cNvPicPr preferRelativeResize="0"/>
          <p:nvPr/>
        </p:nvPicPr>
        <p:blipFill rotWithShape="1">
          <a:blip r:embed="rId3">
            <a:alphaModFix/>
          </a:blip>
          <a:srcRect/>
          <a:stretch/>
        </p:blipFill>
        <p:spPr>
          <a:xfrm>
            <a:off x="3036927" y="751273"/>
            <a:ext cx="10453856" cy="341591"/>
          </a:xfrm>
          <a:prstGeom prst="rect">
            <a:avLst/>
          </a:prstGeom>
          <a:noFill/>
          <a:ln>
            <a:noFill/>
          </a:ln>
        </p:spPr>
      </p:pic>
      <p:sp>
        <p:nvSpPr>
          <p:cNvPr id="1060" name="Google Shape;1060;p208"/>
          <p:cNvSpPr txBox="1">
            <a:spLocks noGrp="1"/>
          </p:cNvSpPr>
          <p:nvPr>
            <p:ph type="body" idx="2"/>
          </p:nvPr>
        </p:nvSpPr>
        <p:spPr>
          <a:xfrm>
            <a:off x="997031" y="1872873"/>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Hyperparameters can be selected through two approaches:</a:t>
            </a:r>
            <a:endParaRPr/>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1061" name="Google Shape;1061;p208"/>
          <p:cNvSpPr/>
          <p:nvPr/>
        </p:nvSpPr>
        <p:spPr>
          <a:xfrm>
            <a:off x="3173934" y="3327078"/>
            <a:ext cx="952716" cy="963822"/>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2" name="Google Shape;1062;p208"/>
          <p:cNvSpPr/>
          <p:nvPr/>
        </p:nvSpPr>
        <p:spPr>
          <a:xfrm>
            <a:off x="3847884" y="3409609"/>
            <a:ext cx="8879842" cy="798386"/>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3" name="Google Shape;1063;p208"/>
          <p:cNvSpPr/>
          <p:nvPr/>
        </p:nvSpPr>
        <p:spPr>
          <a:xfrm>
            <a:off x="4570708" y="3594159"/>
            <a:ext cx="6717321"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Manual</a:t>
            </a:r>
            <a:endParaRPr sz="2200" b="0" i="0" u="none" strike="noStrike" cap="none">
              <a:solidFill>
                <a:schemeClr val="lt1"/>
              </a:solidFill>
              <a:latin typeface="Open Sans"/>
              <a:ea typeface="Open Sans"/>
              <a:cs typeface="Open Sans"/>
              <a:sym typeface="Open Sans"/>
            </a:endParaRPr>
          </a:p>
        </p:txBody>
      </p:sp>
      <p:sp>
        <p:nvSpPr>
          <p:cNvPr id="1064" name="Google Shape;1064;p208"/>
          <p:cNvSpPr/>
          <p:nvPr/>
        </p:nvSpPr>
        <p:spPr>
          <a:xfrm>
            <a:off x="3173934" y="4443836"/>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5" name="Google Shape;1065;p208"/>
          <p:cNvSpPr/>
          <p:nvPr/>
        </p:nvSpPr>
        <p:spPr>
          <a:xfrm>
            <a:off x="3847884" y="4526367"/>
            <a:ext cx="8879842" cy="798386"/>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66" name="Google Shape;1066;p208"/>
          <p:cNvSpPr/>
          <p:nvPr/>
        </p:nvSpPr>
        <p:spPr>
          <a:xfrm>
            <a:off x="4570708" y="4676238"/>
            <a:ext cx="5792826"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Automatic</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20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Selection of Hyperparameters</a:t>
            </a:r>
            <a:endParaRPr/>
          </a:p>
        </p:txBody>
      </p:sp>
      <p:pic>
        <p:nvPicPr>
          <p:cNvPr id="1073" name="Google Shape;1073;p209"/>
          <p:cNvPicPr preferRelativeResize="0"/>
          <p:nvPr/>
        </p:nvPicPr>
        <p:blipFill rotWithShape="1">
          <a:blip r:embed="rId3">
            <a:alphaModFix/>
          </a:blip>
          <a:srcRect/>
          <a:stretch/>
        </p:blipFill>
        <p:spPr>
          <a:xfrm>
            <a:off x="3036927" y="751273"/>
            <a:ext cx="10453856" cy="341591"/>
          </a:xfrm>
          <a:prstGeom prst="rect">
            <a:avLst/>
          </a:prstGeom>
          <a:noFill/>
          <a:ln>
            <a:noFill/>
          </a:ln>
        </p:spPr>
      </p:pic>
      <p:sp>
        <p:nvSpPr>
          <p:cNvPr id="1074" name="Google Shape;1074;p209"/>
          <p:cNvSpPr txBox="1">
            <a:spLocks noGrp="1"/>
          </p:cNvSpPr>
          <p:nvPr>
            <p:ph type="body" idx="2"/>
          </p:nvPr>
        </p:nvSpPr>
        <p:spPr>
          <a:xfrm>
            <a:off x="1096737" y="3209730"/>
            <a:ext cx="14875500" cy="488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Technically, both of the selection approaches are viable. The real-world hyperparameter optimization is an intersection of the two.</a:t>
            </a:r>
            <a:endParaRPr sz="2200"/>
          </a:p>
          <a:p>
            <a:pPr marL="76200" lvl="0" indent="0" algn="l" rtl="0">
              <a:lnSpc>
                <a:spcPct val="100000"/>
              </a:lnSpc>
              <a:spcBef>
                <a:spcPts val="1333"/>
              </a:spcBef>
              <a:spcAft>
                <a:spcPts val="0"/>
              </a:spcAft>
              <a:buSzPts val="2400"/>
              <a:buNone/>
            </a:pPr>
            <a:endParaRPr sz="2200"/>
          </a:p>
        </p:txBody>
      </p:sp>
      <p:sp>
        <p:nvSpPr>
          <p:cNvPr id="1075" name="Google Shape;1075;p209"/>
          <p:cNvSpPr/>
          <p:nvPr/>
        </p:nvSpPr>
        <p:spPr>
          <a:xfrm>
            <a:off x="4570708" y="2438208"/>
            <a:ext cx="6717321"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Manual</a:t>
            </a:r>
            <a:endParaRPr sz="2200" b="0" i="0" u="none" strike="noStrike" cap="none">
              <a:solidFill>
                <a:schemeClr val="lt1"/>
              </a:solidFill>
              <a:latin typeface="Open Sans"/>
              <a:ea typeface="Open Sans"/>
              <a:cs typeface="Open Sans"/>
              <a:sym typeface="Open Sans"/>
            </a:endParaRPr>
          </a:p>
        </p:txBody>
      </p:sp>
      <p:sp>
        <p:nvSpPr>
          <p:cNvPr id="1076" name="Google Shape;1076;p209"/>
          <p:cNvSpPr/>
          <p:nvPr/>
        </p:nvSpPr>
        <p:spPr>
          <a:xfrm>
            <a:off x="1403999" y="3209731"/>
            <a:ext cx="14163870" cy="1082352"/>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210"/>
          <p:cNvSpPr txBox="1">
            <a:spLocks noGrp="1"/>
          </p:cNvSpPr>
          <p:nvPr>
            <p:ph type="title"/>
          </p:nvPr>
        </p:nvSpPr>
        <p:spPr>
          <a:xfrm>
            <a:off x="5339016" y="148560"/>
            <a:ext cx="609960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sz="3200" b="1">
                <a:latin typeface="Open Sans"/>
                <a:ea typeface="Open Sans"/>
                <a:cs typeface="Open Sans"/>
                <a:sym typeface="Open Sans"/>
              </a:rPr>
              <a:t>Manual Tuning</a:t>
            </a:r>
            <a:endParaRPr sz="3200" b="1">
              <a:latin typeface="Open Sans"/>
              <a:ea typeface="Open Sans"/>
              <a:cs typeface="Open Sans"/>
              <a:sym typeface="Open Sans"/>
            </a:endParaRPr>
          </a:p>
        </p:txBody>
      </p:sp>
      <p:pic>
        <p:nvPicPr>
          <p:cNvPr id="1083" name="Google Shape;1083;p210"/>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084" name="Google Shape;1084;p210"/>
          <p:cNvSpPr txBox="1"/>
          <p:nvPr/>
        </p:nvSpPr>
        <p:spPr>
          <a:xfrm>
            <a:off x="-542812" y="432202"/>
            <a:ext cx="15496874" cy="75377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Arial"/>
              <a:ea typeface="Arial"/>
              <a:cs typeface="Arial"/>
              <a:sym typeface="Arial"/>
            </a:endParaRPr>
          </a:p>
          <a:p>
            <a:pPr marL="457200" marR="0" lvl="0" indent="-228600" algn="l" rtl="0">
              <a:lnSpc>
                <a:spcPct val="100000"/>
              </a:lnSpc>
              <a:spcBef>
                <a:spcPts val="1333"/>
              </a:spcBef>
              <a:spcAft>
                <a:spcPts val="0"/>
              </a:spcAft>
              <a:buClr>
                <a:srgbClr val="000000"/>
              </a:buClr>
              <a:buSzPts val="2400"/>
              <a:buFont typeface="Noto Sans Symbols"/>
              <a:buNone/>
            </a:pPr>
            <a:endParaRPr sz="2200" b="0" i="0" u="none" strike="noStrike" cap="none">
              <a:solidFill>
                <a:srgbClr val="000000"/>
              </a:solidFill>
              <a:latin typeface="Arial"/>
              <a:ea typeface="Arial"/>
              <a:cs typeface="Arial"/>
              <a:sym typeface="Arial"/>
            </a:endParaRPr>
          </a:p>
          <a:p>
            <a:pPr marL="457200" marR="0" lvl="0" indent="-228600" algn="l" rtl="0">
              <a:lnSpc>
                <a:spcPct val="100000"/>
              </a:lnSpc>
              <a:spcBef>
                <a:spcPts val="1333"/>
              </a:spcBef>
              <a:spcAft>
                <a:spcPts val="0"/>
              </a:spcAft>
              <a:buClr>
                <a:srgbClr val="000000"/>
              </a:buClr>
              <a:buSzPts val="2400"/>
              <a:buFont typeface="Noto Sans Symbols"/>
              <a:buNone/>
            </a:pPr>
            <a:endParaRPr sz="22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1085" name="Google Shape;1085;p210"/>
          <p:cNvSpPr/>
          <p:nvPr/>
        </p:nvSpPr>
        <p:spPr>
          <a:xfrm>
            <a:off x="1919267" y="3691372"/>
            <a:ext cx="13034795"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The change made manually in hyperparameter at a time after each evaluation of neural network is called manual tuning.</a:t>
            </a:r>
            <a:endParaRPr sz="2200" b="0" i="0" u="none" strike="noStrike" cap="none">
              <a:solidFill>
                <a:srgbClr val="595959"/>
              </a:solidFill>
              <a:latin typeface="Open Sans"/>
              <a:ea typeface="Open Sans"/>
              <a:cs typeface="Open Sans"/>
              <a:sym typeface="Open Sans"/>
            </a:endParaRPr>
          </a:p>
        </p:txBody>
      </p:sp>
      <p:sp>
        <p:nvSpPr>
          <p:cNvPr id="1086" name="Google Shape;1086;p210"/>
          <p:cNvSpPr/>
          <p:nvPr/>
        </p:nvSpPr>
        <p:spPr>
          <a:xfrm>
            <a:off x="1783969" y="3602869"/>
            <a:ext cx="13480957" cy="1196457"/>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7" name="Google Shape;1087;p210" descr="Image result for quote icon"/>
          <p:cNvPicPr preferRelativeResize="0"/>
          <p:nvPr/>
        </p:nvPicPr>
        <p:blipFill rotWithShape="1">
          <a:blip r:embed="rId4">
            <a:alphaModFix/>
          </a:blip>
          <a:srcRect l="14811" t="22222" r="54525" b="53754"/>
          <a:stretch/>
        </p:blipFill>
        <p:spPr>
          <a:xfrm>
            <a:off x="1040033" y="3283185"/>
            <a:ext cx="1021335" cy="800967"/>
          </a:xfrm>
          <a:prstGeom prst="rect">
            <a:avLst/>
          </a:prstGeom>
          <a:noFill/>
          <a:ln>
            <a:noFill/>
          </a:ln>
        </p:spPr>
      </p:pic>
      <p:pic>
        <p:nvPicPr>
          <p:cNvPr id="1088" name="Google Shape;1088;p210" descr="Image result for quote icon"/>
          <p:cNvPicPr preferRelativeResize="0"/>
          <p:nvPr/>
        </p:nvPicPr>
        <p:blipFill rotWithShape="1">
          <a:blip r:embed="rId5">
            <a:alphaModFix/>
          </a:blip>
          <a:srcRect l="53830" t="53276" r="15309" b="21135"/>
          <a:stretch/>
        </p:blipFill>
        <p:spPr>
          <a:xfrm>
            <a:off x="14688809" y="4356491"/>
            <a:ext cx="1152231" cy="89844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211"/>
          <p:cNvSpPr/>
          <p:nvPr/>
        </p:nvSpPr>
        <p:spPr>
          <a:xfrm>
            <a:off x="6023756" y="4596808"/>
            <a:ext cx="2187223" cy="2187223"/>
          </a:xfrm>
          <a:custGeom>
            <a:avLst/>
            <a:gdLst/>
            <a:ahLst/>
            <a:cxnLst/>
            <a:rect l="l" t="t" r="r" b="b"/>
            <a:pathLst>
              <a:path w="327" h="327" extrusionOk="0">
                <a:moveTo>
                  <a:pt x="327" y="327"/>
                </a:moveTo>
                <a:cubicBezTo>
                  <a:pt x="327" y="217"/>
                  <a:pt x="327" y="217"/>
                  <a:pt x="327" y="217"/>
                </a:cubicBezTo>
                <a:cubicBezTo>
                  <a:pt x="207" y="217"/>
                  <a:pt x="110" y="119"/>
                  <a:pt x="110" y="0"/>
                </a:cubicBezTo>
                <a:cubicBezTo>
                  <a:pt x="0" y="0"/>
                  <a:pt x="0" y="0"/>
                  <a:pt x="0" y="0"/>
                </a:cubicBezTo>
                <a:cubicBezTo>
                  <a:pt x="0" y="180"/>
                  <a:pt x="147" y="327"/>
                  <a:pt x="327" y="327"/>
                </a:cubicBezTo>
              </a:path>
            </a:pathLst>
          </a:cu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5" name="Google Shape;1095;p211"/>
          <p:cNvSpPr/>
          <p:nvPr/>
        </p:nvSpPr>
        <p:spPr>
          <a:xfrm>
            <a:off x="6023756" y="2420875"/>
            <a:ext cx="2187223" cy="2190044"/>
          </a:xfrm>
          <a:custGeom>
            <a:avLst/>
            <a:gdLst/>
            <a:ahLst/>
            <a:cxnLst/>
            <a:rect l="l" t="t" r="r" b="b"/>
            <a:pathLst>
              <a:path w="327" h="327" extrusionOk="0">
                <a:moveTo>
                  <a:pt x="0" y="327"/>
                </a:moveTo>
                <a:cubicBezTo>
                  <a:pt x="110" y="327"/>
                  <a:pt x="110" y="327"/>
                  <a:pt x="110" y="327"/>
                </a:cubicBezTo>
                <a:cubicBezTo>
                  <a:pt x="110" y="207"/>
                  <a:pt x="207" y="110"/>
                  <a:pt x="327" y="110"/>
                </a:cubicBezTo>
                <a:cubicBezTo>
                  <a:pt x="327" y="0"/>
                  <a:pt x="327" y="0"/>
                  <a:pt x="327" y="0"/>
                </a:cubicBezTo>
                <a:cubicBezTo>
                  <a:pt x="147" y="0"/>
                  <a:pt x="0" y="147"/>
                  <a:pt x="0" y="327"/>
                </a:cubicBezTo>
              </a:path>
            </a:pathLst>
          </a:cu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96" name="Google Shape;1096;p211"/>
          <p:cNvSpPr/>
          <p:nvPr/>
        </p:nvSpPr>
        <p:spPr>
          <a:xfrm>
            <a:off x="8196867" y="2420875"/>
            <a:ext cx="2187223" cy="2190044"/>
          </a:xfrm>
          <a:custGeom>
            <a:avLst/>
            <a:gdLst/>
            <a:ahLst/>
            <a:cxnLst/>
            <a:rect l="l" t="t" r="r" b="b"/>
            <a:pathLst>
              <a:path w="327" h="327" extrusionOk="0">
                <a:moveTo>
                  <a:pt x="0" y="0"/>
                </a:moveTo>
                <a:cubicBezTo>
                  <a:pt x="0" y="110"/>
                  <a:pt x="0" y="110"/>
                  <a:pt x="0" y="110"/>
                </a:cubicBezTo>
                <a:cubicBezTo>
                  <a:pt x="119" y="110"/>
                  <a:pt x="217" y="207"/>
                  <a:pt x="217" y="327"/>
                </a:cubicBezTo>
                <a:cubicBezTo>
                  <a:pt x="327" y="327"/>
                  <a:pt x="327" y="327"/>
                  <a:pt x="327" y="327"/>
                </a:cubicBezTo>
                <a:cubicBezTo>
                  <a:pt x="327" y="147"/>
                  <a:pt x="180" y="0"/>
                  <a:pt x="0" y="0"/>
                </a:cubicBezTo>
              </a:path>
            </a:pathLst>
          </a:cu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97" name="Google Shape;1097;p211"/>
          <p:cNvSpPr/>
          <p:nvPr/>
        </p:nvSpPr>
        <p:spPr>
          <a:xfrm>
            <a:off x="8196867" y="4596808"/>
            <a:ext cx="2187223" cy="2187223"/>
          </a:xfrm>
          <a:custGeom>
            <a:avLst/>
            <a:gdLst/>
            <a:ahLst/>
            <a:cxnLst/>
            <a:rect l="l" t="t" r="r" b="b"/>
            <a:pathLst>
              <a:path w="327" h="327" extrusionOk="0">
                <a:moveTo>
                  <a:pt x="327" y="0"/>
                </a:moveTo>
                <a:cubicBezTo>
                  <a:pt x="217" y="0"/>
                  <a:pt x="217" y="0"/>
                  <a:pt x="217" y="0"/>
                </a:cubicBezTo>
                <a:cubicBezTo>
                  <a:pt x="217" y="119"/>
                  <a:pt x="119" y="217"/>
                  <a:pt x="0" y="217"/>
                </a:cubicBezTo>
                <a:cubicBezTo>
                  <a:pt x="0" y="327"/>
                  <a:pt x="0" y="327"/>
                  <a:pt x="0" y="327"/>
                </a:cubicBezTo>
                <a:cubicBezTo>
                  <a:pt x="180" y="327"/>
                  <a:pt x="327" y="180"/>
                  <a:pt x="327" y="0"/>
                </a:cubicBezTo>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098" name="Google Shape;1098;p211"/>
          <p:cNvSpPr/>
          <p:nvPr/>
        </p:nvSpPr>
        <p:spPr>
          <a:xfrm>
            <a:off x="5642756" y="3899720"/>
            <a:ext cx="1490133" cy="809979"/>
          </a:xfrm>
          <a:custGeom>
            <a:avLst/>
            <a:gdLst/>
            <a:ahLst/>
            <a:cxnLst/>
            <a:rect l="l" t="t" r="r" b="b"/>
            <a:pathLst>
              <a:path w="528" h="287" extrusionOk="0">
                <a:moveTo>
                  <a:pt x="265" y="0"/>
                </a:moveTo>
                <a:lnTo>
                  <a:pt x="0" y="287"/>
                </a:lnTo>
                <a:lnTo>
                  <a:pt x="265" y="287"/>
                </a:lnTo>
                <a:lnTo>
                  <a:pt x="528" y="287"/>
                </a:lnTo>
                <a:lnTo>
                  <a:pt x="265" y="0"/>
                </a:lnTo>
                <a:close/>
              </a:path>
            </a:pathLst>
          </a:cu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9" name="Google Shape;1099;p211"/>
          <p:cNvSpPr/>
          <p:nvPr/>
        </p:nvSpPr>
        <p:spPr>
          <a:xfrm>
            <a:off x="8098089" y="2039874"/>
            <a:ext cx="807156" cy="1492956"/>
          </a:xfrm>
          <a:custGeom>
            <a:avLst/>
            <a:gdLst/>
            <a:ahLst/>
            <a:cxnLst/>
            <a:rect l="l" t="t" r="r" b="b"/>
            <a:pathLst>
              <a:path w="286" h="529" extrusionOk="0">
                <a:moveTo>
                  <a:pt x="286" y="266"/>
                </a:moveTo>
                <a:lnTo>
                  <a:pt x="0" y="0"/>
                </a:lnTo>
                <a:lnTo>
                  <a:pt x="0" y="266"/>
                </a:lnTo>
                <a:lnTo>
                  <a:pt x="0" y="529"/>
                </a:lnTo>
                <a:lnTo>
                  <a:pt x="286" y="266"/>
                </a:lnTo>
                <a:close/>
              </a:path>
            </a:pathLst>
          </a:cu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100" name="Google Shape;1100;p211"/>
          <p:cNvSpPr/>
          <p:nvPr/>
        </p:nvSpPr>
        <p:spPr>
          <a:xfrm>
            <a:off x="9266489" y="4495208"/>
            <a:ext cx="1490133" cy="809979"/>
          </a:xfrm>
          <a:custGeom>
            <a:avLst/>
            <a:gdLst/>
            <a:ahLst/>
            <a:cxnLst/>
            <a:rect l="l" t="t" r="r" b="b"/>
            <a:pathLst>
              <a:path w="528" h="287" extrusionOk="0">
                <a:moveTo>
                  <a:pt x="266" y="287"/>
                </a:moveTo>
                <a:lnTo>
                  <a:pt x="528" y="0"/>
                </a:lnTo>
                <a:lnTo>
                  <a:pt x="266" y="0"/>
                </a:lnTo>
                <a:lnTo>
                  <a:pt x="0" y="0"/>
                </a:lnTo>
                <a:lnTo>
                  <a:pt x="266" y="287"/>
                </a:lnTo>
                <a:close/>
              </a:path>
            </a:pathLst>
          </a:cu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1" name="Google Shape;1101;p211"/>
          <p:cNvSpPr/>
          <p:nvPr/>
        </p:nvSpPr>
        <p:spPr>
          <a:xfrm>
            <a:off x="7502600" y="5666431"/>
            <a:ext cx="807156" cy="1492956"/>
          </a:xfrm>
          <a:custGeom>
            <a:avLst/>
            <a:gdLst/>
            <a:ahLst/>
            <a:cxnLst/>
            <a:rect l="l" t="t" r="r" b="b"/>
            <a:pathLst>
              <a:path w="286" h="529" extrusionOk="0">
                <a:moveTo>
                  <a:pt x="0" y="266"/>
                </a:moveTo>
                <a:lnTo>
                  <a:pt x="286" y="529"/>
                </a:lnTo>
                <a:lnTo>
                  <a:pt x="286" y="266"/>
                </a:lnTo>
                <a:lnTo>
                  <a:pt x="286" y="0"/>
                </a:lnTo>
                <a:lnTo>
                  <a:pt x="0" y="266"/>
                </a:lnTo>
                <a:close/>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02" name="Google Shape;1102;p211"/>
          <p:cNvSpPr/>
          <p:nvPr/>
        </p:nvSpPr>
        <p:spPr>
          <a:xfrm>
            <a:off x="6074556" y="2322730"/>
            <a:ext cx="1058334" cy="1058334"/>
          </a:xfrm>
          <a:prstGeom prst="ellipse">
            <a:avLst/>
          </a:prstGeom>
          <a:solidFill>
            <a:srgbClr val="0284EF"/>
          </a:solidFill>
          <a:ln w="25400"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103" name="Google Shape;1103;p211"/>
          <p:cNvSpPr txBox="1"/>
          <p:nvPr/>
        </p:nvSpPr>
        <p:spPr>
          <a:xfrm>
            <a:off x="6302999" y="2559509"/>
            <a:ext cx="601447"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rgbClr val="FFFFFF"/>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1104" name="Google Shape;1104;p211"/>
          <p:cNvSpPr/>
          <p:nvPr/>
        </p:nvSpPr>
        <p:spPr>
          <a:xfrm>
            <a:off x="9400998" y="2541480"/>
            <a:ext cx="1058334" cy="1058334"/>
          </a:xfrm>
          <a:prstGeom prst="ellipse">
            <a:avLst/>
          </a:prstGeom>
          <a:solidFill>
            <a:srgbClr val="CF5C36"/>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5" name="Google Shape;1105;p211"/>
          <p:cNvSpPr txBox="1"/>
          <p:nvPr/>
        </p:nvSpPr>
        <p:spPr>
          <a:xfrm>
            <a:off x="9629442" y="2778259"/>
            <a:ext cx="601447"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rgbClr val="FFFFFF"/>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1106" name="Google Shape;1106;p211"/>
          <p:cNvSpPr/>
          <p:nvPr/>
        </p:nvSpPr>
        <p:spPr>
          <a:xfrm>
            <a:off x="9166500" y="5758062"/>
            <a:ext cx="1058334" cy="1058334"/>
          </a:xfrm>
          <a:prstGeom prst="ellipse">
            <a:avLst/>
          </a:prstGeom>
          <a:solidFill>
            <a:schemeClr val="accent3"/>
          </a:solidFill>
          <a:ln w="28575" cap="flat" cmpd="sng">
            <a:solidFill>
              <a:schemeClr val="dk2"/>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07" name="Google Shape;1107;p211"/>
          <p:cNvSpPr txBox="1"/>
          <p:nvPr/>
        </p:nvSpPr>
        <p:spPr>
          <a:xfrm>
            <a:off x="9394944" y="5994841"/>
            <a:ext cx="601447"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rgbClr val="FFFFFF"/>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1108" name="Google Shape;1108;p211"/>
          <p:cNvSpPr/>
          <p:nvPr/>
        </p:nvSpPr>
        <p:spPr>
          <a:xfrm>
            <a:off x="5876378" y="5429765"/>
            <a:ext cx="1058334" cy="1058334"/>
          </a:xfrm>
          <a:prstGeom prst="ellipse">
            <a:avLst/>
          </a:prstGeom>
          <a:solidFill>
            <a:srgbClr val="FF8966"/>
          </a:solidFill>
          <a:ln w="25400" cap="flat" cmpd="sng">
            <a:solidFill>
              <a:srgbClr val="7B7B7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9" name="Google Shape;1109;p211"/>
          <p:cNvSpPr txBox="1"/>
          <p:nvPr/>
        </p:nvSpPr>
        <p:spPr>
          <a:xfrm>
            <a:off x="6104821" y="5666544"/>
            <a:ext cx="601447" cy="5847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rgbClr val="FFFFFF"/>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1110" name="Google Shape;1110;p211"/>
          <p:cNvSpPr txBox="1"/>
          <p:nvPr/>
        </p:nvSpPr>
        <p:spPr>
          <a:xfrm>
            <a:off x="7205562" y="4130756"/>
            <a:ext cx="2049134" cy="76944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1" i="0" u="none" strike="noStrike" cap="none">
                <a:solidFill>
                  <a:srgbClr val="44494E"/>
                </a:solidFill>
                <a:latin typeface="Open Sans"/>
                <a:ea typeface="Open Sans"/>
                <a:cs typeface="Open Sans"/>
                <a:sym typeface="Open Sans"/>
              </a:rPr>
              <a:t>Hand Tuning Cycle</a:t>
            </a:r>
            <a:endParaRPr sz="2200" b="1" i="0" u="none" strike="noStrike" cap="none">
              <a:solidFill>
                <a:srgbClr val="44494E"/>
              </a:solidFill>
              <a:latin typeface="Open Sans"/>
              <a:ea typeface="Open Sans"/>
              <a:cs typeface="Open Sans"/>
              <a:sym typeface="Open Sans"/>
            </a:endParaRPr>
          </a:p>
        </p:txBody>
      </p:sp>
      <p:sp>
        <p:nvSpPr>
          <p:cNvPr id="1111" name="Google Shape;1111;p211"/>
          <p:cNvSpPr txBox="1">
            <a:spLocks noGrp="1"/>
          </p:cNvSpPr>
          <p:nvPr>
            <p:ph type="title"/>
          </p:nvPr>
        </p:nvSpPr>
        <p:spPr>
          <a:xfrm>
            <a:off x="5341146" y="-3"/>
            <a:ext cx="6082500"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sz="3200" b="1">
                <a:latin typeface="Open Sans"/>
                <a:ea typeface="Open Sans"/>
                <a:cs typeface="Open Sans"/>
                <a:sym typeface="Open Sans"/>
              </a:rPr>
              <a:t>Manual Tuning Approach</a:t>
            </a:r>
            <a:endParaRPr sz="3200" b="1">
              <a:latin typeface="Open Sans"/>
              <a:ea typeface="Open Sans"/>
              <a:cs typeface="Open Sans"/>
              <a:sym typeface="Open Sans"/>
            </a:endParaRPr>
          </a:p>
        </p:txBody>
      </p:sp>
      <p:pic>
        <p:nvPicPr>
          <p:cNvPr id="1112" name="Google Shape;1112;p211"/>
          <p:cNvPicPr preferRelativeResize="0"/>
          <p:nvPr/>
        </p:nvPicPr>
        <p:blipFill rotWithShape="1">
          <a:blip r:embed="rId3">
            <a:alphaModFix/>
          </a:blip>
          <a:srcRect/>
          <a:stretch/>
        </p:blipFill>
        <p:spPr>
          <a:xfrm>
            <a:off x="4226442" y="493860"/>
            <a:ext cx="7854136" cy="341591"/>
          </a:xfrm>
          <a:prstGeom prst="rect">
            <a:avLst/>
          </a:prstGeom>
          <a:noFill/>
          <a:ln>
            <a:noFill/>
          </a:ln>
        </p:spPr>
      </p:pic>
      <p:sp>
        <p:nvSpPr>
          <p:cNvPr id="1113" name="Google Shape;1113;p211"/>
          <p:cNvSpPr txBox="1"/>
          <p:nvPr/>
        </p:nvSpPr>
        <p:spPr>
          <a:xfrm>
            <a:off x="875655" y="835452"/>
            <a:ext cx="15013500" cy="7833636"/>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From the following example, it can be concluded that manual tuning is not an efficient way as even five times increase in the neuron resulted only 4% increase in 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Arial"/>
              <a:ea typeface="Arial"/>
              <a:cs typeface="Arial"/>
              <a:sym typeface="Arial"/>
            </a:endParaRPr>
          </a:p>
          <a:p>
            <a:pPr marL="76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Arial"/>
              <a:ea typeface="Arial"/>
              <a:cs typeface="Arial"/>
              <a:sym typeface="Arial"/>
            </a:endParaRPr>
          </a:p>
          <a:p>
            <a:pPr marL="457200" marR="0" lvl="0" indent="-228600" algn="l" rtl="0">
              <a:lnSpc>
                <a:spcPct val="100000"/>
              </a:lnSpc>
              <a:spcBef>
                <a:spcPts val="1333"/>
              </a:spcBef>
              <a:spcAft>
                <a:spcPts val="0"/>
              </a:spcAft>
              <a:buClr>
                <a:srgbClr val="000000"/>
              </a:buClr>
              <a:buSzPts val="2400"/>
              <a:buFont typeface="Noto Sans Symbols"/>
              <a:buNone/>
            </a:pPr>
            <a:endParaRPr sz="2200" b="0" i="0" u="none" strike="noStrike" cap="none">
              <a:solidFill>
                <a:srgbClr val="000000"/>
              </a:solidFill>
              <a:latin typeface="Arial"/>
              <a:ea typeface="Arial"/>
              <a:cs typeface="Arial"/>
              <a:sym typeface="Arial"/>
            </a:endParaRPr>
          </a:p>
          <a:p>
            <a:pPr marL="457200" marR="0" lvl="0" indent="-228600" algn="l" rtl="0">
              <a:lnSpc>
                <a:spcPct val="100000"/>
              </a:lnSpc>
              <a:spcBef>
                <a:spcPts val="1333"/>
              </a:spcBef>
              <a:spcAft>
                <a:spcPts val="0"/>
              </a:spcAft>
              <a:buClr>
                <a:srgbClr val="000000"/>
              </a:buClr>
              <a:buSzPts val="2400"/>
              <a:buFont typeface="Noto Sans Symbols"/>
              <a:buNone/>
            </a:pPr>
            <a:endParaRPr sz="22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1114" name="Google Shape;1114;p211"/>
          <p:cNvSpPr txBox="1"/>
          <p:nvPr/>
        </p:nvSpPr>
        <p:spPr>
          <a:xfrm>
            <a:off x="1897940" y="5358767"/>
            <a:ext cx="386399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Similarly, the neurons are increased to 250 with five layers, but the accuracy is increased to 86% only.</a:t>
            </a:r>
            <a:endParaRPr sz="2200" b="0" i="0" u="none" strike="noStrike" cap="none">
              <a:solidFill>
                <a:srgbClr val="44494E"/>
              </a:solidFill>
              <a:latin typeface="Open Sans"/>
              <a:ea typeface="Open Sans"/>
              <a:cs typeface="Open Sans"/>
              <a:sym typeface="Open Sans"/>
            </a:endParaRPr>
          </a:p>
        </p:txBody>
      </p:sp>
      <p:sp>
        <p:nvSpPr>
          <p:cNvPr id="1115" name="Google Shape;1115;p211"/>
          <p:cNvSpPr txBox="1"/>
          <p:nvPr/>
        </p:nvSpPr>
        <p:spPr>
          <a:xfrm>
            <a:off x="1897940" y="2433184"/>
            <a:ext cx="3863995"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There is one layer of MLP with 50 neurons and the accuracy of the model is 82%.</a:t>
            </a:r>
            <a:endParaRPr sz="2200" b="0" i="0" u="none" strike="noStrike" cap="none">
              <a:solidFill>
                <a:srgbClr val="44494E"/>
              </a:solidFill>
              <a:latin typeface="Open Sans"/>
              <a:ea typeface="Open Sans"/>
              <a:cs typeface="Open Sans"/>
              <a:sym typeface="Open Sans"/>
            </a:endParaRPr>
          </a:p>
        </p:txBody>
      </p:sp>
      <p:sp>
        <p:nvSpPr>
          <p:cNvPr id="1116" name="Google Shape;1116;p211"/>
          <p:cNvSpPr txBox="1"/>
          <p:nvPr/>
        </p:nvSpPr>
        <p:spPr>
          <a:xfrm>
            <a:off x="10756622" y="2263907"/>
            <a:ext cx="3863995" cy="17851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Now, we have increased the number of neurons to 100 with one additional layer and the resulting accuracy is 84%.</a:t>
            </a:r>
            <a:endParaRPr sz="2200" b="0" i="0" u="none" strike="noStrike" cap="none">
              <a:solidFill>
                <a:srgbClr val="44494E"/>
              </a:solidFill>
              <a:latin typeface="Open Sans"/>
              <a:ea typeface="Open Sans"/>
              <a:cs typeface="Open Sans"/>
              <a:sym typeface="Open Sans"/>
            </a:endParaRPr>
          </a:p>
        </p:txBody>
      </p:sp>
      <p:sp>
        <p:nvSpPr>
          <p:cNvPr id="1117" name="Google Shape;1117;p211"/>
          <p:cNvSpPr txBox="1"/>
          <p:nvPr/>
        </p:nvSpPr>
        <p:spPr>
          <a:xfrm>
            <a:off x="10909021" y="5656794"/>
            <a:ext cx="3863995"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The number of layers are increased to three and the resulting accuracy is 85%.</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5"/>
                                        </p:tgtEl>
                                        <p:attrNameLst>
                                          <p:attrName>style.visibility</p:attrName>
                                        </p:attrNameLst>
                                      </p:cBhvr>
                                      <p:to>
                                        <p:strVal val="visible"/>
                                      </p:to>
                                    </p:set>
                                    <p:animEffect transition="in" filter="fade">
                                      <p:cBhvr>
                                        <p:cTn id="7" dur="500"/>
                                        <p:tgtEl>
                                          <p:spTgt spid="10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9"/>
                                        </p:tgtEl>
                                        <p:attrNameLst>
                                          <p:attrName>style.visibility</p:attrName>
                                        </p:attrNameLst>
                                      </p:cBhvr>
                                      <p:to>
                                        <p:strVal val="visible"/>
                                      </p:to>
                                    </p:set>
                                    <p:animEffect transition="in" filter="fade">
                                      <p:cBhvr>
                                        <p:cTn id="11" dur="500"/>
                                        <p:tgtEl>
                                          <p:spTgt spid="1099"/>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102"/>
                                        </p:tgtEl>
                                        <p:attrNameLst>
                                          <p:attrName>style.visibility</p:attrName>
                                        </p:attrNameLst>
                                      </p:cBhvr>
                                      <p:to>
                                        <p:strVal val="visible"/>
                                      </p:to>
                                    </p:set>
                                    <p:anim calcmode="lin" valueType="num">
                                      <p:cBhvr additive="base">
                                        <p:cTn id="15" dur="500"/>
                                        <p:tgtEl>
                                          <p:spTgt spid="1102"/>
                                        </p:tgtEl>
                                        <p:attrNameLst>
                                          <p:attrName>ppt_w</p:attrName>
                                        </p:attrNameLst>
                                      </p:cBhvr>
                                      <p:tavLst>
                                        <p:tav tm="0">
                                          <p:val>
                                            <p:strVal val="0"/>
                                          </p:val>
                                        </p:tav>
                                        <p:tav tm="100000">
                                          <p:val>
                                            <p:strVal val="#ppt_w"/>
                                          </p:val>
                                        </p:tav>
                                      </p:tavLst>
                                    </p:anim>
                                    <p:anim calcmode="lin" valueType="num">
                                      <p:cBhvr additive="base">
                                        <p:cTn id="16" dur="500"/>
                                        <p:tgtEl>
                                          <p:spTgt spid="1102"/>
                                        </p:tgtEl>
                                        <p:attrNameLst>
                                          <p:attrName>ppt_h</p:attrName>
                                        </p:attrNameLst>
                                      </p:cBhvr>
                                      <p:tavLst>
                                        <p:tav tm="0">
                                          <p:val>
                                            <p:strVal val="0"/>
                                          </p:val>
                                        </p:tav>
                                        <p:tav tm="100000">
                                          <p:val>
                                            <p:strVal val="#ppt_h"/>
                                          </p:val>
                                        </p:tav>
                                      </p:tavLst>
                                    </p:anim>
                                  </p:childTnLst>
                                </p:cTn>
                              </p:par>
                            </p:childTnLst>
                          </p:cTn>
                        </p:par>
                        <p:par>
                          <p:cTn id="17" fill="hold">
                            <p:stCondLst>
                              <p:cond delay="1500"/>
                            </p:stCondLst>
                            <p:childTnLst>
                              <p:par>
                                <p:cTn id="18" presetID="23" presetClass="entr" presetSubtype="16" fill="hold" nodeType="afterEffect">
                                  <p:stCondLst>
                                    <p:cond delay="0"/>
                                  </p:stCondLst>
                                  <p:childTnLst>
                                    <p:set>
                                      <p:cBhvr>
                                        <p:cTn id="19" dur="1" fill="hold">
                                          <p:stCondLst>
                                            <p:cond delay="0"/>
                                          </p:stCondLst>
                                        </p:cTn>
                                        <p:tgtEl>
                                          <p:spTgt spid="1103"/>
                                        </p:tgtEl>
                                        <p:attrNameLst>
                                          <p:attrName>style.visibility</p:attrName>
                                        </p:attrNameLst>
                                      </p:cBhvr>
                                      <p:to>
                                        <p:strVal val="visible"/>
                                      </p:to>
                                    </p:set>
                                    <p:anim calcmode="lin" valueType="num">
                                      <p:cBhvr additive="base">
                                        <p:cTn id="20" dur="500"/>
                                        <p:tgtEl>
                                          <p:spTgt spid="1103"/>
                                        </p:tgtEl>
                                        <p:attrNameLst>
                                          <p:attrName>ppt_w</p:attrName>
                                        </p:attrNameLst>
                                      </p:cBhvr>
                                      <p:tavLst>
                                        <p:tav tm="0">
                                          <p:val>
                                            <p:strVal val="0"/>
                                          </p:val>
                                        </p:tav>
                                        <p:tav tm="100000">
                                          <p:val>
                                            <p:strVal val="#ppt_w"/>
                                          </p:val>
                                        </p:tav>
                                      </p:tavLst>
                                    </p:anim>
                                    <p:anim calcmode="lin" valueType="num">
                                      <p:cBhvr additive="base">
                                        <p:cTn id="21" dur="500"/>
                                        <p:tgtEl>
                                          <p:spTgt spid="1103"/>
                                        </p:tgtEl>
                                        <p:attrNameLst>
                                          <p:attrName>ppt_h</p:attrName>
                                        </p:attrNameLst>
                                      </p:cBhvr>
                                      <p:tavLst>
                                        <p:tav tm="0">
                                          <p:val>
                                            <p:strVal val="0"/>
                                          </p:val>
                                        </p:tav>
                                        <p:tav tm="100000">
                                          <p:val>
                                            <p:strVal val="#ppt_h"/>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096"/>
                                        </p:tgtEl>
                                        <p:attrNameLst>
                                          <p:attrName>style.visibility</p:attrName>
                                        </p:attrNameLst>
                                      </p:cBhvr>
                                      <p:to>
                                        <p:strVal val="visible"/>
                                      </p:to>
                                    </p:set>
                                    <p:animEffect transition="in" filter="fade">
                                      <p:cBhvr>
                                        <p:cTn id="25" dur="500"/>
                                        <p:tgtEl>
                                          <p:spTgt spid="109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1100"/>
                                        </p:tgtEl>
                                        <p:attrNameLst>
                                          <p:attrName>style.visibility</p:attrName>
                                        </p:attrNameLst>
                                      </p:cBhvr>
                                      <p:to>
                                        <p:strVal val="visible"/>
                                      </p:to>
                                    </p:set>
                                    <p:animEffect transition="in" filter="fade">
                                      <p:cBhvr>
                                        <p:cTn id="29" dur="500"/>
                                        <p:tgtEl>
                                          <p:spTgt spid="1100"/>
                                        </p:tgtEl>
                                      </p:cBhvr>
                                    </p:animEffect>
                                  </p:childTnLst>
                                </p:cTn>
                              </p:par>
                            </p:childTnLst>
                          </p:cTn>
                        </p:par>
                        <p:par>
                          <p:cTn id="30" fill="hold">
                            <p:stCondLst>
                              <p:cond delay="3000"/>
                            </p:stCondLst>
                            <p:childTnLst>
                              <p:par>
                                <p:cTn id="31" presetID="23" presetClass="entr" presetSubtype="16" fill="hold" nodeType="afterEffect">
                                  <p:stCondLst>
                                    <p:cond delay="0"/>
                                  </p:stCondLst>
                                  <p:childTnLst>
                                    <p:set>
                                      <p:cBhvr>
                                        <p:cTn id="32" dur="1" fill="hold">
                                          <p:stCondLst>
                                            <p:cond delay="0"/>
                                          </p:stCondLst>
                                        </p:cTn>
                                        <p:tgtEl>
                                          <p:spTgt spid="1104"/>
                                        </p:tgtEl>
                                        <p:attrNameLst>
                                          <p:attrName>style.visibility</p:attrName>
                                        </p:attrNameLst>
                                      </p:cBhvr>
                                      <p:to>
                                        <p:strVal val="visible"/>
                                      </p:to>
                                    </p:set>
                                    <p:anim calcmode="lin" valueType="num">
                                      <p:cBhvr additive="base">
                                        <p:cTn id="33" dur="500"/>
                                        <p:tgtEl>
                                          <p:spTgt spid="1104"/>
                                        </p:tgtEl>
                                        <p:attrNameLst>
                                          <p:attrName>ppt_w</p:attrName>
                                        </p:attrNameLst>
                                      </p:cBhvr>
                                      <p:tavLst>
                                        <p:tav tm="0">
                                          <p:val>
                                            <p:strVal val="0"/>
                                          </p:val>
                                        </p:tav>
                                        <p:tav tm="100000">
                                          <p:val>
                                            <p:strVal val="#ppt_w"/>
                                          </p:val>
                                        </p:tav>
                                      </p:tavLst>
                                    </p:anim>
                                    <p:anim calcmode="lin" valueType="num">
                                      <p:cBhvr additive="base">
                                        <p:cTn id="34" dur="500"/>
                                        <p:tgtEl>
                                          <p:spTgt spid="1104"/>
                                        </p:tgtEl>
                                        <p:attrNameLst>
                                          <p:attrName>ppt_h</p:attrName>
                                        </p:attrNameLst>
                                      </p:cBhvr>
                                      <p:tavLst>
                                        <p:tav tm="0">
                                          <p:val>
                                            <p:strVal val="0"/>
                                          </p:val>
                                        </p:tav>
                                        <p:tav tm="100000">
                                          <p:val>
                                            <p:strVal val="#ppt_h"/>
                                          </p:val>
                                        </p:tav>
                                      </p:tavLst>
                                    </p:anim>
                                  </p:childTnLst>
                                </p:cTn>
                              </p:par>
                            </p:childTnLst>
                          </p:cTn>
                        </p:par>
                        <p:par>
                          <p:cTn id="35" fill="hold">
                            <p:stCondLst>
                              <p:cond delay="3500"/>
                            </p:stCondLst>
                            <p:childTnLst>
                              <p:par>
                                <p:cTn id="36" presetID="23" presetClass="entr" presetSubtype="16" fill="hold" nodeType="afterEffect">
                                  <p:stCondLst>
                                    <p:cond delay="0"/>
                                  </p:stCondLst>
                                  <p:childTnLst>
                                    <p:set>
                                      <p:cBhvr>
                                        <p:cTn id="37" dur="1" fill="hold">
                                          <p:stCondLst>
                                            <p:cond delay="0"/>
                                          </p:stCondLst>
                                        </p:cTn>
                                        <p:tgtEl>
                                          <p:spTgt spid="1105"/>
                                        </p:tgtEl>
                                        <p:attrNameLst>
                                          <p:attrName>style.visibility</p:attrName>
                                        </p:attrNameLst>
                                      </p:cBhvr>
                                      <p:to>
                                        <p:strVal val="visible"/>
                                      </p:to>
                                    </p:set>
                                    <p:anim calcmode="lin" valueType="num">
                                      <p:cBhvr additive="base">
                                        <p:cTn id="38" dur="500"/>
                                        <p:tgtEl>
                                          <p:spTgt spid="1105"/>
                                        </p:tgtEl>
                                        <p:attrNameLst>
                                          <p:attrName>ppt_w</p:attrName>
                                        </p:attrNameLst>
                                      </p:cBhvr>
                                      <p:tavLst>
                                        <p:tav tm="0">
                                          <p:val>
                                            <p:strVal val="0"/>
                                          </p:val>
                                        </p:tav>
                                        <p:tav tm="100000">
                                          <p:val>
                                            <p:strVal val="#ppt_w"/>
                                          </p:val>
                                        </p:tav>
                                      </p:tavLst>
                                    </p:anim>
                                    <p:anim calcmode="lin" valueType="num">
                                      <p:cBhvr additive="base">
                                        <p:cTn id="39" dur="500"/>
                                        <p:tgtEl>
                                          <p:spTgt spid="1105"/>
                                        </p:tgtEl>
                                        <p:attrNameLst>
                                          <p:attrName>ppt_h</p:attrName>
                                        </p:attrNameLst>
                                      </p:cBhvr>
                                      <p:tavLst>
                                        <p:tav tm="0">
                                          <p:val>
                                            <p:strVal val="0"/>
                                          </p:val>
                                        </p:tav>
                                        <p:tav tm="100000">
                                          <p:val>
                                            <p:strVal val="#ppt_h"/>
                                          </p:val>
                                        </p:tav>
                                      </p:tavLst>
                                    </p:anim>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1097"/>
                                        </p:tgtEl>
                                        <p:attrNameLst>
                                          <p:attrName>style.visibility</p:attrName>
                                        </p:attrNameLst>
                                      </p:cBhvr>
                                      <p:to>
                                        <p:strVal val="visible"/>
                                      </p:to>
                                    </p:set>
                                    <p:animEffect transition="in" filter="fade">
                                      <p:cBhvr>
                                        <p:cTn id="43" dur="500"/>
                                        <p:tgtEl>
                                          <p:spTgt spid="1097"/>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1101"/>
                                        </p:tgtEl>
                                        <p:attrNameLst>
                                          <p:attrName>style.visibility</p:attrName>
                                        </p:attrNameLst>
                                      </p:cBhvr>
                                      <p:to>
                                        <p:strVal val="visible"/>
                                      </p:to>
                                    </p:set>
                                    <p:animEffect transition="in" filter="fade">
                                      <p:cBhvr>
                                        <p:cTn id="47" dur="500"/>
                                        <p:tgtEl>
                                          <p:spTgt spid="1101"/>
                                        </p:tgtEl>
                                      </p:cBhvr>
                                    </p:animEffect>
                                  </p:childTnLst>
                                </p:cTn>
                              </p:par>
                            </p:childTnLst>
                          </p:cTn>
                        </p:par>
                        <p:par>
                          <p:cTn id="48" fill="hold">
                            <p:stCondLst>
                              <p:cond delay="5000"/>
                            </p:stCondLst>
                            <p:childTnLst>
                              <p:par>
                                <p:cTn id="49" presetID="23" presetClass="entr" presetSubtype="16" fill="hold" nodeType="afterEffect">
                                  <p:stCondLst>
                                    <p:cond delay="0"/>
                                  </p:stCondLst>
                                  <p:childTnLst>
                                    <p:set>
                                      <p:cBhvr>
                                        <p:cTn id="50" dur="1" fill="hold">
                                          <p:stCondLst>
                                            <p:cond delay="0"/>
                                          </p:stCondLst>
                                        </p:cTn>
                                        <p:tgtEl>
                                          <p:spTgt spid="1106"/>
                                        </p:tgtEl>
                                        <p:attrNameLst>
                                          <p:attrName>style.visibility</p:attrName>
                                        </p:attrNameLst>
                                      </p:cBhvr>
                                      <p:to>
                                        <p:strVal val="visible"/>
                                      </p:to>
                                    </p:set>
                                    <p:anim calcmode="lin" valueType="num">
                                      <p:cBhvr additive="base">
                                        <p:cTn id="51" dur="500"/>
                                        <p:tgtEl>
                                          <p:spTgt spid="1106"/>
                                        </p:tgtEl>
                                        <p:attrNameLst>
                                          <p:attrName>ppt_w</p:attrName>
                                        </p:attrNameLst>
                                      </p:cBhvr>
                                      <p:tavLst>
                                        <p:tav tm="0">
                                          <p:val>
                                            <p:strVal val="0"/>
                                          </p:val>
                                        </p:tav>
                                        <p:tav tm="100000">
                                          <p:val>
                                            <p:strVal val="#ppt_w"/>
                                          </p:val>
                                        </p:tav>
                                      </p:tavLst>
                                    </p:anim>
                                    <p:anim calcmode="lin" valueType="num">
                                      <p:cBhvr additive="base">
                                        <p:cTn id="52" dur="500"/>
                                        <p:tgtEl>
                                          <p:spTgt spid="1106"/>
                                        </p:tgtEl>
                                        <p:attrNameLst>
                                          <p:attrName>ppt_h</p:attrName>
                                        </p:attrNameLst>
                                      </p:cBhvr>
                                      <p:tavLst>
                                        <p:tav tm="0">
                                          <p:val>
                                            <p:strVal val="0"/>
                                          </p:val>
                                        </p:tav>
                                        <p:tav tm="100000">
                                          <p:val>
                                            <p:strVal val="#ppt_h"/>
                                          </p:val>
                                        </p:tav>
                                      </p:tavLst>
                                    </p:anim>
                                  </p:childTnLst>
                                </p:cTn>
                              </p:par>
                            </p:childTnLst>
                          </p:cTn>
                        </p:par>
                        <p:par>
                          <p:cTn id="53" fill="hold">
                            <p:stCondLst>
                              <p:cond delay="5500"/>
                            </p:stCondLst>
                            <p:childTnLst>
                              <p:par>
                                <p:cTn id="54" presetID="23" presetClass="entr" presetSubtype="16" fill="hold" nodeType="afterEffect">
                                  <p:stCondLst>
                                    <p:cond delay="0"/>
                                  </p:stCondLst>
                                  <p:childTnLst>
                                    <p:set>
                                      <p:cBhvr>
                                        <p:cTn id="55" dur="1" fill="hold">
                                          <p:stCondLst>
                                            <p:cond delay="0"/>
                                          </p:stCondLst>
                                        </p:cTn>
                                        <p:tgtEl>
                                          <p:spTgt spid="1107"/>
                                        </p:tgtEl>
                                        <p:attrNameLst>
                                          <p:attrName>style.visibility</p:attrName>
                                        </p:attrNameLst>
                                      </p:cBhvr>
                                      <p:to>
                                        <p:strVal val="visible"/>
                                      </p:to>
                                    </p:set>
                                    <p:anim calcmode="lin" valueType="num">
                                      <p:cBhvr additive="base">
                                        <p:cTn id="56" dur="500"/>
                                        <p:tgtEl>
                                          <p:spTgt spid="1107"/>
                                        </p:tgtEl>
                                        <p:attrNameLst>
                                          <p:attrName>ppt_w</p:attrName>
                                        </p:attrNameLst>
                                      </p:cBhvr>
                                      <p:tavLst>
                                        <p:tav tm="0">
                                          <p:val>
                                            <p:strVal val="0"/>
                                          </p:val>
                                        </p:tav>
                                        <p:tav tm="100000">
                                          <p:val>
                                            <p:strVal val="#ppt_w"/>
                                          </p:val>
                                        </p:tav>
                                      </p:tavLst>
                                    </p:anim>
                                    <p:anim calcmode="lin" valueType="num">
                                      <p:cBhvr additive="base">
                                        <p:cTn id="57" dur="500"/>
                                        <p:tgtEl>
                                          <p:spTgt spid="1107"/>
                                        </p:tgtEl>
                                        <p:attrNameLst>
                                          <p:attrName>ppt_h</p:attrName>
                                        </p:attrNameLst>
                                      </p:cBhvr>
                                      <p:tavLst>
                                        <p:tav tm="0">
                                          <p:val>
                                            <p:strVal val="0"/>
                                          </p:val>
                                        </p:tav>
                                        <p:tav tm="100000">
                                          <p:val>
                                            <p:strVal val="#ppt_h"/>
                                          </p:val>
                                        </p:tav>
                                      </p:tavLst>
                                    </p:anim>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1094"/>
                                        </p:tgtEl>
                                        <p:attrNameLst>
                                          <p:attrName>style.visibility</p:attrName>
                                        </p:attrNameLst>
                                      </p:cBhvr>
                                      <p:to>
                                        <p:strVal val="visible"/>
                                      </p:to>
                                    </p:set>
                                    <p:animEffect transition="in" filter="fade">
                                      <p:cBhvr>
                                        <p:cTn id="61" dur="500"/>
                                        <p:tgtEl>
                                          <p:spTgt spid="1094"/>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1098"/>
                                        </p:tgtEl>
                                        <p:attrNameLst>
                                          <p:attrName>style.visibility</p:attrName>
                                        </p:attrNameLst>
                                      </p:cBhvr>
                                      <p:to>
                                        <p:strVal val="visible"/>
                                      </p:to>
                                    </p:set>
                                    <p:animEffect transition="in" filter="fade">
                                      <p:cBhvr>
                                        <p:cTn id="65" dur="500"/>
                                        <p:tgtEl>
                                          <p:spTgt spid="1098"/>
                                        </p:tgtEl>
                                      </p:cBhvr>
                                    </p:animEffect>
                                  </p:childTnLst>
                                </p:cTn>
                              </p:par>
                            </p:childTnLst>
                          </p:cTn>
                        </p:par>
                        <p:par>
                          <p:cTn id="66" fill="hold">
                            <p:stCondLst>
                              <p:cond delay="7000"/>
                            </p:stCondLst>
                            <p:childTnLst>
                              <p:par>
                                <p:cTn id="67" presetID="23" presetClass="entr" presetSubtype="16" fill="hold" nodeType="afterEffect">
                                  <p:stCondLst>
                                    <p:cond delay="0"/>
                                  </p:stCondLst>
                                  <p:childTnLst>
                                    <p:set>
                                      <p:cBhvr>
                                        <p:cTn id="68" dur="1" fill="hold">
                                          <p:stCondLst>
                                            <p:cond delay="0"/>
                                          </p:stCondLst>
                                        </p:cTn>
                                        <p:tgtEl>
                                          <p:spTgt spid="1108"/>
                                        </p:tgtEl>
                                        <p:attrNameLst>
                                          <p:attrName>style.visibility</p:attrName>
                                        </p:attrNameLst>
                                      </p:cBhvr>
                                      <p:to>
                                        <p:strVal val="visible"/>
                                      </p:to>
                                    </p:set>
                                    <p:anim calcmode="lin" valueType="num">
                                      <p:cBhvr additive="base">
                                        <p:cTn id="69" dur="500"/>
                                        <p:tgtEl>
                                          <p:spTgt spid="1108"/>
                                        </p:tgtEl>
                                        <p:attrNameLst>
                                          <p:attrName>ppt_w</p:attrName>
                                        </p:attrNameLst>
                                      </p:cBhvr>
                                      <p:tavLst>
                                        <p:tav tm="0">
                                          <p:val>
                                            <p:strVal val="0"/>
                                          </p:val>
                                        </p:tav>
                                        <p:tav tm="100000">
                                          <p:val>
                                            <p:strVal val="#ppt_w"/>
                                          </p:val>
                                        </p:tav>
                                      </p:tavLst>
                                    </p:anim>
                                    <p:anim calcmode="lin" valueType="num">
                                      <p:cBhvr additive="base">
                                        <p:cTn id="70" dur="500"/>
                                        <p:tgtEl>
                                          <p:spTgt spid="1108"/>
                                        </p:tgtEl>
                                        <p:attrNameLst>
                                          <p:attrName>ppt_h</p:attrName>
                                        </p:attrNameLst>
                                      </p:cBhvr>
                                      <p:tavLst>
                                        <p:tav tm="0">
                                          <p:val>
                                            <p:strVal val="0"/>
                                          </p:val>
                                        </p:tav>
                                        <p:tav tm="100000">
                                          <p:val>
                                            <p:strVal val="#ppt_h"/>
                                          </p:val>
                                        </p:tav>
                                      </p:tavLst>
                                    </p:anim>
                                  </p:childTnLst>
                                </p:cTn>
                              </p:par>
                            </p:childTnLst>
                          </p:cTn>
                        </p:par>
                        <p:par>
                          <p:cTn id="71" fill="hold">
                            <p:stCondLst>
                              <p:cond delay="7500"/>
                            </p:stCondLst>
                            <p:childTnLst>
                              <p:par>
                                <p:cTn id="72" presetID="23" presetClass="entr" presetSubtype="16" fill="hold" nodeType="afterEffect">
                                  <p:stCondLst>
                                    <p:cond delay="0"/>
                                  </p:stCondLst>
                                  <p:childTnLst>
                                    <p:set>
                                      <p:cBhvr>
                                        <p:cTn id="73" dur="1" fill="hold">
                                          <p:stCondLst>
                                            <p:cond delay="0"/>
                                          </p:stCondLst>
                                        </p:cTn>
                                        <p:tgtEl>
                                          <p:spTgt spid="1109"/>
                                        </p:tgtEl>
                                        <p:attrNameLst>
                                          <p:attrName>style.visibility</p:attrName>
                                        </p:attrNameLst>
                                      </p:cBhvr>
                                      <p:to>
                                        <p:strVal val="visible"/>
                                      </p:to>
                                    </p:set>
                                    <p:anim calcmode="lin" valueType="num">
                                      <p:cBhvr additive="base">
                                        <p:cTn id="74" dur="500"/>
                                        <p:tgtEl>
                                          <p:spTgt spid="1109"/>
                                        </p:tgtEl>
                                        <p:attrNameLst>
                                          <p:attrName>ppt_w</p:attrName>
                                        </p:attrNameLst>
                                      </p:cBhvr>
                                      <p:tavLst>
                                        <p:tav tm="0">
                                          <p:val>
                                            <p:strVal val="0"/>
                                          </p:val>
                                        </p:tav>
                                        <p:tav tm="100000">
                                          <p:val>
                                            <p:strVal val="#ppt_w"/>
                                          </p:val>
                                        </p:tav>
                                      </p:tavLst>
                                    </p:anim>
                                    <p:anim calcmode="lin" valueType="num">
                                      <p:cBhvr additive="base">
                                        <p:cTn id="75" dur="500"/>
                                        <p:tgtEl>
                                          <p:spTgt spid="1109"/>
                                        </p:tgtEl>
                                        <p:attrNameLst>
                                          <p:attrName>ppt_h</p:attrName>
                                        </p:attrNameLst>
                                      </p:cBhvr>
                                      <p:tavLst>
                                        <p:tav tm="0">
                                          <p:val>
                                            <p:strVal val="0"/>
                                          </p:val>
                                        </p:tav>
                                        <p:tav tm="100000">
                                          <p:val>
                                            <p:strVal val="#ppt_h"/>
                                          </p:val>
                                        </p:tav>
                                      </p:tavLst>
                                    </p:anim>
                                  </p:childTnLst>
                                </p:cTn>
                              </p:par>
                            </p:childTnLst>
                          </p:cTn>
                        </p:par>
                        <p:par>
                          <p:cTn id="76" fill="hold">
                            <p:stCondLst>
                              <p:cond delay="8000"/>
                            </p:stCondLst>
                            <p:childTnLst>
                              <p:par>
                                <p:cTn id="77" presetID="23" presetClass="entr" presetSubtype="16" fill="hold" nodeType="afterEffect">
                                  <p:stCondLst>
                                    <p:cond delay="0"/>
                                  </p:stCondLst>
                                  <p:childTnLst>
                                    <p:set>
                                      <p:cBhvr>
                                        <p:cTn id="78" dur="1" fill="hold">
                                          <p:stCondLst>
                                            <p:cond delay="0"/>
                                          </p:stCondLst>
                                        </p:cTn>
                                        <p:tgtEl>
                                          <p:spTgt spid="1110"/>
                                        </p:tgtEl>
                                        <p:attrNameLst>
                                          <p:attrName>style.visibility</p:attrName>
                                        </p:attrNameLst>
                                      </p:cBhvr>
                                      <p:to>
                                        <p:strVal val="visible"/>
                                      </p:to>
                                    </p:set>
                                    <p:anim calcmode="lin" valueType="num">
                                      <p:cBhvr additive="base">
                                        <p:cTn id="79" dur="500"/>
                                        <p:tgtEl>
                                          <p:spTgt spid="1110"/>
                                        </p:tgtEl>
                                        <p:attrNameLst>
                                          <p:attrName>ppt_w</p:attrName>
                                        </p:attrNameLst>
                                      </p:cBhvr>
                                      <p:tavLst>
                                        <p:tav tm="0">
                                          <p:val>
                                            <p:strVal val="0"/>
                                          </p:val>
                                        </p:tav>
                                        <p:tav tm="100000">
                                          <p:val>
                                            <p:strVal val="#ppt_w"/>
                                          </p:val>
                                        </p:tav>
                                      </p:tavLst>
                                    </p:anim>
                                    <p:anim calcmode="lin" valueType="num">
                                      <p:cBhvr additive="base">
                                        <p:cTn id="80" dur="500"/>
                                        <p:tgtEl>
                                          <p:spTgt spid="1110"/>
                                        </p:tgtEl>
                                        <p:attrNameLst>
                                          <p:attrName>ppt_h</p:attrName>
                                        </p:attrNameLst>
                                      </p:cBhvr>
                                      <p:tavLst>
                                        <p:tav tm="0">
                                          <p:val>
                                            <p:strVal val="0"/>
                                          </p:val>
                                        </p:tav>
                                        <p:tav tm="100000">
                                          <p:val>
                                            <p:strVal val="#ppt_h"/>
                                          </p:val>
                                        </p:tav>
                                      </p:tavLst>
                                    </p:anim>
                                  </p:childTnLst>
                                </p:cTn>
                              </p:par>
                            </p:childTnLst>
                          </p:cTn>
                        </p:par>
                        <p:par>
                          <p:cTn id="81" fill="hold">
                            <p:stCondLst>
                              <p:cond delay="8500"/>
                            </p:stCondLst>
                            <p:childTnLst>
                              <p:par>
                                <p:cTn id="82" presetID="2" presetClass="entr" presetSubtype="8" fill="hold" nodeType="afterEffect">
                                  <p:stCondLst>
                                    <p:cond delay="0"/>
                                  </p:stCondLst>
                                  <p:childTnLst>
                                    <p:set>
                                      <p:cBhvr>
                                        <p:cTn id="83" dur="1" fill="hold">
                                          <p:stCondLst>
                                            <p:cond delay="0"/>
                                          </p:stCondLst>
                                        </p:cTn>
                                        <p:tgtEl>
                                          <p:spTgt spid="1114"/>
                                        </p:tgtEl>
                                        <p:attrNameLst>
                                          <p:attrName>style.visibility</p:attrName>
                                        </p:attrNameLst>
                                      </p:cBhvr>
                                      <p:to>
                                        <p:strVal val="visible"/>
                                      </p:to>
                                    </p:set>
                                    <p:anim calcmode="lin" valueType="num">
                                      <p:cBhvr additive="base">
                                        <p:cTn id="84" dur="500"/>
                                        <p:tgtEl>
                                          <p:spTgt spid="1114"/>
                                        </p:tgtEl>
                                        <p:attrNameLst>
                                          <p:attrName>ppt_x</p:attrName>
                                        </p:attrNameLst>
                                      </p:cBhvr>
                                      <p:tavLst>
                                        <p:tav tm="0">
                                          <p:val>
                                            <p:strVal val="#ppt_x-1"/>
                                          </p:val>
                                        </p:tav>
                                        <p:tav tm="100000">
                                          <p:val>
                                            <p:strVal val="#ppt_x"/>
                                          </p:val>
                                        </p:tav>
                                      </p:tavLst>
                                    </p:anim>
                                  </p:childTnLst>
                                </p:cTn>
                              </p:par>
                            </p:childTnLst>
                          </p:cTn>
                        </p:par>
                        <p:par>
                          <p:cTn id="85" fill="hold">
                            <p:stCondLst>
                              <p:cond delay="9000"/>
                            </p:stCondLst>
                            <p:childTnLst>
                              <p:par>
                                <p:cTn id="86" presetID="2" presetClass="entr" presetSubtype="8" fill="hold" nodeType="afterEffect">
                                  <p:stCondLst>
                                    <p:cond delay="0"/>
                                  </p:stCondLst>
                                  <p:childTnLst>
                                    <p:set>
                                      <p:cBhvr>
                                        <p:cTn id="87" dur="1" fill="hold">
                                          <p:stCondLst>
                                            <p:cond delay="0"/>
                                          </p:stCondLst>
                                        </p:cTn>
                                        <p:tgtEl>
                                          <p:spTgt spid="1115"/>
                                        </p:tgtEl>
                                        <p:attrNameLst>
                                          <p:attrName>style.visibility</p:attrName>
                                        </p:attrNameLst>
                                      </p:cBhvr>
                                      <p:to>
                                        <p:strVal val="visible"/>
                                      </p:to>
                                    </p:set>
                                    <p:anim calcmode="lin" valueType="num">
                                      <p:cBhvr additive="base">
                                        <p:cTn id="88" dur="500"/>
                                        <p:tgtEl>
                                          <p:spTgt spid="1115"/>
                                        </p:tgtEl>
                                        <p:attrNameLst>
                                          <p:attrName>ppt_x</p:attrName>
                                        </p:attrNameLst>
                                      </p:cBhvr>
                                      <p:tavLst>
                                        <p:tav tm="0">
                                          <p:val>
                                            <p:strVal val="#ppt_x-1"/>
                                          </p:val>
                                        </p:tav>
                                        <p:tav tm="100000">
                                          <p:val>
                                            <p:strVal val="#ppt_x"/>
                                          </p:val>
                                        </p:tav>
                                      </p:tavLst>
                                    </p:anim>
                                  </p:childTnLst>
                                </p:cTn>
                              </p:par>
                            </p:childTnLst>
                          </p:cTn>
                        </p:par>
                        <p:par>
                          <p:cTn id="89" fill="hold">
                            <p:stCondLst>
                              <p:cond delay="9500"/>
                            </p:stCondLst>
                            <p:childTnLst>
                              <p:par>
                                <p:cTn id="90" presetID="2" presetClass="entr" presetSubtype="8" fill="hold" nodeType="afterEffect">
                                  <p:stCondLst>
                                    <p:cond delay="0"/>
                                  </p:stCondLst>
                                  <p:childTnLst>
                                    <p:set>
                                      <p:cBhvr>
                                        <p:cTn id="91" dur="1" fill="hold">
                                          <p:stCondLst>
                                            <p:cond delay="0"/>
                                          </p:stCondLst>
                                        </p:cTn>
                                        <p:tgtEl>
                                          <p:spTgt spid="1116"/>
                                        </p:tgtEl>
                                        <p:attrNameLst>
                                          <p:attrName>style.visibility</p:attrName>
                                        </p:attrNameLst>
                                      </p:cBhvr>
                                      <p:to>
                                        <p:strVal val="visible"/>
                                      </p:to>
                                    </p:set>
                                    <p:anim calcmode="lin" valueType="num">
                                      <p:cBhvr additive="base">
                                        <p:cTn id="92" dur="500"/>
                                        <p:tgtEl>
                                          <p:spTgt spid="1116"/>
                                        </p:tgtEl>
                                        <p:attrNameLst>
                                          <p:attrName>ppt_x</p:attrName>
                                        </p:attrNameLst>
                                      </p:cBhvr>
                                      <p:tavLst>
                                        <p:tav tm="0">
                                          <p:val>
                                            <p:strVal val="#ppt_x-1"/>
                                          </p:val>
                                        </p:tav>
                                        <p:tav tm="100000">
                                          <p:val>
                                            <p:strVal val="#ppt_x"/>
                                          </p:val>
                                        </p:tav>
                                      </p:tavLst>
                                    </p:anim>
                                  </p:childTnLst>
                                </p:cTn>
                              </p:par>
                            </p:childTnLst>
                          </p:cTn>
                        </p:par>
                        <p:par>
                          <p:cTn id="93" fill="hold">
                            <p:stCondLst>
                              <p:cond delay="10000"/>
                            </p:stCondLst>
                            <p:childTnLst>
                              <p:par>
                                <p:cTn id="94" presetID="2" presetClass="entr" presetSubtype="8" fill="hold" nodeType="afterEffect">
                                  <p:stCondLst>
                                    <p:cond delay="0"/>
                                  </p:stCondLst>
                                  <p:childTnLst>
                                    <p:set>
                                      <p:cBhvr>
                                        <p:cTn id="95" dur="1" fill="hold">
                                          <p:stCondLst>
                                            <p:cond delay="0"/>
                                          </p:stCondLst>
                                        </p:cTn>
                                        <p:tgtEl>
                                          <p:spTgt spid="1117"/>
                                        </p:tgtEl>
                                        <p:attrNameLst>
                                          <p:attrName>style.visibility</p:attrName>
                                        </p:attrNameLst>
                                      </p:cBhvr>
                                      <p:to>
                                        <p:strVal val="visible"/>
                                      </p:to>
                                    </p:set>
                                    <p:anim calcmode="lin" valueType="num">
                                      <p:cBhvr additive="base">
                                        <p:cTn id="96" dur="500"/>
                                        <p:tgtEl>
                                          <p:spTgt spid="1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21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b="1"/>
              <a:t>Automatic Hyperparameter Tuning</a:t>
            </a:r>
            <a:endParaRPr b="1"/>
          </a:p>
        </p:txBody>
      </p:sp>
      <p:pic>
        <p:nvPicPr>
          <p:cNvPr id="1124" name="Google Shape;1124;p212"/>
          <p:cNvPicPr preferRelativeResize="0"/>
          <p:nvPr/>
        </p:nvPicPr>
        <p:blipFill rotWithShape="1">
          <a:blip r:embed="rId3">
            <a:alphaModFix/>
          </a:blip>
          <a:srcRect/>
          <a:stretch/>
        </p:blipFill>
        <p:spPr>
          <a:xfrm>
            <a:off x="3457239" y="751273"/>
            <a:ext cx="9503505" cy="341591"/>
          </a:xfrm>
          <a:prstGeom prst="rect">
            <a:avLst/>
          </a:prstGeom>
          <a:noFill/>
          <a:ln>
            <a:noFill/>
          </a:ln>
        </p:spPr>
      </p:pic>
      <p:sp>
        <p:nvSpPr>
          <p:cNvPr id="1125" name="Google Shape;1125;p212"/>
          <p:cNvSpPr txBox="1">
            <a:spLocks noGrp="1"/>
          </p:cNvSpPr>
          <p:nvPr>
            <p:ph type="body" idx="2"/>
          </p:nvPr>
        </p:nvSpPr>
        <p:spPr>
          <a:xfrm>
            <a:off x="962525" y="1044737"/>
            <a:ext cx="15117113"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Automatic selection approach is preferred over the manual approach as the latter is a very rigorous method. Automatic approach  is the process of tuning the hyperparameters with the help of algorithms. </a:t>
            </a:r>
            <a:br>
              <a:rPr lang="en-IN" sz="2200"/>
            </a:br>
            <a:r>
              <a:rPr lang="en-IN" sz="2200"/>
              <a:t>They are as follows:</a:t>
            </a:r>
            <a:endParaRPr sz="2200"/>
          </a:p>
          <a:p>
            <a:pPr marL="76200" lvl="0" indent="0" algn="l" rtl="0">
              <a:lnSpc>
                <a:spcPct val="100000"/>
              </a:lnSpc>
              <a:spcBef>
                <a:spcPts val="1333"/>
              </a:spcBef>
              <a:spcAft>
                <a:spcPts val="0"/>
              </a:spcAft>
              <a:buSzPts val="2400"/>
              <a:buNone/>
            </a:pPr>
            <a:endParaRPr sz="2200"/>
          </a:p>
        </p:txBody>
      </p:sp>
      <p:sp>
        <p:nvSpPr>
          <p:cNvPr id="1126" name="Google Shape;1126;p212"/>
          <p:cNvSpPr/>
          <p:nvPr/>
        </p:nvSpPr>
        <p:spPr>
          <a:xfrm>
            <a:off x="4570708" y="2438208"/>
            <a:ext cx="6717321"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Manual</a:t>
            </a:r>
            <a:endParaRPr sz="2200" b="0" i="0" u="none" strike="noStrike" cap="none">
              <a:solidFill>
                <a:schemeClr val="lt1"/>
              </a:solidFill>
              <a:latin typeface="Open Sans"/>
              <a:ea typeface="Open Sans"/>
              <a:cs typeface="Open Sans"/>
              <a:sym typeface="Open Sans"/>
            </a:endParaRPr>
          </a:p>
        </p:txBody>
      </p:sp>
      <p:sp>
        <p:nvSpPr>
          <p:cNvPr id="1127" name="Google Shape;1127;p212"/>
          <p:cNvSpPr/>
          <p:nvPr/>
        </p:nvSpPr>
        <p:spPr>
          <a:xfrm>
            <a:off x="5012914" y="7095768"/>
            <a:ext cx="64857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Bayesian Optimization</a:t>
            </a:r>
            <a:endParaRPr sz="1400" b="0" i="0" u="none" strike="noStrike" cap="none">
              <a:solidFill>
                <a:srgbClr val="000000"/>
              </a:solidFill>
              <a:latin typeface="Arial"/>
              <a:ea typeface="Arial"/>
              <a:cs typeface="Arial"/>
              <a:sym typeface="Arial"/>
            </a:endParaRPr>
          </a:p>
        </p:txBody>
      </p:sp>
      <p:sp>
        <p:nvSpPr>
          <p:cNvPr id="1128" name="Google Shape;1128;p212"/>
          <p:cNvSpPr/>
          <p:nvPr/>
        </p:nvSpPr>
        <p:spPr>
          <a:xfrm>
            <a:off x="3617992" y="2786320"/>
            <a:ext cx="952716" cy="963822"/>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29" name="Google Shape;1129;p212"/>
          <p:cNvGrpSpPr/>
          <p:nvPr/>
        </p:nvGrpSpPr>
        <p:grpSpPr>
          <a:xfrm>
            <a:off x="4291942" y="2868851"/>
            <a:ext cx="8879842" cy="798386"/>
            <a:chOff x="4702175" y="2133408"/>
            <a:chExt cx="7613650" cy="638742"/>
          </a:xfrm>
        </p:grpSpPr>
        <p:sp>
          <p:nvSpPr>
            <p:cNvPr id="1130" name="Google Shape;1130;p212"/>
            <p:cNvSpPr/>
            <p:nvPr/>
          </p:nvSpPr>
          <p:spPr>
            <a:xfrm>
              <a:off x="4702175" y="2133408"/>
              <a:ext cx="7613650" cy="638742"/>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1" name="Google Shape;1131;p212"/>
            <p:cNvSpPr/>
            <p:nvPr/>
          </p:nvSpPr>
          <p:spPr>
            <a:xfrm>
              <a:off x="5321931" y="2281056"/>
              <a:ext cx="4723971" cy="344696"/>
            </a:xfrm>
            <a:prstGeom prst="rect">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Grid Search</a:t>
              </a:r>
              <a:endParaRPr sz="1400" b="0" i="0" u="none" strike="noStrike" cap="none">
                <a:solidFill>
                  <a:srgbClr val="000000"/>
                </a:solidFill>
                <a:latin typeface="Arial"/>
                <a:ea typeface="Arial"/>
                <a:cs typeface="Arial"/>
                <a:sym typeface="Arial"/>
              </a:endParaRPr>
            </a:p>
          </p:txBody>
        </p:sp>
      </p:grpSp>
      <p:sp>
        <p:nvSpPr>
          <p:cNvPr id="1132" name="Google Shape;1132;p212"/>
          <p:cNvSpPr/>
          <p:nvPr/>
        </p:nvSpPr>
        <p:spPr>
          <a:xfrm>
            <a:off x="3617992" y="3903078"/>
            <a:ext cx="952716" cy="963822"/>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33" name="Google Shape;1133;p212"/>
          <p:cNvGrpSpPr/>
          <p:nvPr/>
        </p:nvGrpSpPr>
        <p:grpSpPr>
          <a:xfrm>
            <a:off x="4291942" y="3985609"/>
            <a:ext cx="8879842" cy="798386"/>
            <a:chOff x="4702175" y="3026863"/>
            <a:chExt cx="7613650" cy="638742"/>
          </a:xfrm>
        </p:grpSpPr>
        <p:sp>
          <p:nvSpPr>
            <p:cNvPr id="1134" name="Google Shape;1134;p212"/>
            <p:cNvSpPr/>
            <p:nvPr/>
          </p:nvSpPr>
          <p:spPr>
            <a:xfrm>
              <a:off x="4702175" y="3026863"/>
              <a:ext cx="7613650" cy="638742"/>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35" name="Google Shape;1135;p212"/>
            <p:cNvSpPr/>
            <p:nvPr/>
          </p:nvSpPr>
          <p:spPr>
            <a:xfrm>
              <a:off x="5321930" y="3146766"/>
              <a:ext cx="4966817" cy="344696"/>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Random Search</a:t>
              </a:r>
              <a:endParaRPr sz="1400" b="0" i="0" u="none" strike="noStrike" cap="none">
                <a:solidFill>
                  <a:srgbClr val="000000"/>
                </a:solidFill>
                <a:latin typeface="Arial"/>
                <a:ea typeface="Arial"/>
                <a:cs typeface="Arial"/>
                <a:sym typeface="Arial"/>
              </a:endParaRPr>
            </a:p>
          </p:txBody>
        </p:sp>
      </p:grpSp>
      <p:sp>
        <p:nvSpPr>
          <p:cNvPr id="1136" name="Google Shape;1136;p212"/>
          <p:cNvSpPr/>
          <p:nvPr/>
        </p:nvSpPr>
        <p:spPr>
          <a:xfrm>
            <a:off x="3617992" y="5019837"/>
            <a:ext cx="952716" cy="963822"/>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37" name="Google Shape;1137;p212"/>
          <p:cNvGrpSpPr/>
          <p:nvPr/>
        </p:nvGrpSpPr>
        <p:grpSpPr>
          <a:xfrm>
            <a:off x="4291942" y="5102366"/>
            <a:ext cx="8879842" cy="991795"/>
            <a:chOff x="4702175" y="3920318"/>
            <a:chExt cx="7613650" cy="793478"/>
          </a:xfrm>
        </p:grpSpPr>
        <p:sp>
          <p:nvSpPr>
            <p:cNvPr id="1138" name="Google Shape;1138;p212"/>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39" name="Google Shape;1139;p212"/>
            <p:cNvSpPr/>
            <p:nvPr/>
          </p:nvSpPr>
          <p:spPr>
            <a:xfrm>
              <a:off x="5051940" y="4075096"/>
              <a:ext cx="6050671" cy="6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Gradient-Based Tuning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140" name="Google Shape;1140;p212"/>
          <p:cNvSpPr/>
          <p:nvPr/>
        </p:nvSpPr>
        <p:spPr>
          <a:xfrm>
            <a:off x="3617992" y="6136597"/>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41" name="Google Shape;1141;p212"/>
          <p:cNvGrpSpPr/>
          <p:nvPr/>
        </p:nvGrpSpPr>
        <p:grpSpPr>
          <a:xfrm>
            <a:off x="4291942" y="6219128"/>
            <a:ext cx="8879842" cy="798386"/>
            <a:chOff x="4702175" y="4813773"/>
            <a:chExt cx="7613650" cy="638742"/>
          </a:xfrm>
        </p:grpSpPr>
        <p:sp>
          <p:nvSpPr>
            <p:cNvPr id="1142" name="Google Shape;1142;p212"/>
            <p:cNvSpPr/>
            <p:nvPr/>
          </p:nvSpPr>
          <p:spPr>
            <a:xfrm>
              <a:off x="4702175" y="481377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3" name="Google Shape;1143;p212"/>
            <p:cNvSpPr/>
            <p:nvPr/>
          </p:nvSpPr>
          <p:spPr>
            <a:xfrm>
              <a:off x="5321930" y="4947301"/>
              <a:ext cx="5560945" cy="344696"/>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Evolutionary Optimization</a:t>
              </a:r>
              <a:endParaRPr sz="1400" b="0" i="0" u="none" strike="noStrike" cap="none">
                <a:solidFill>
                  <a:srgbClr val="000000"/>
                </a:solidFill>
                <a:latin typeface="Arial"/>
                <a:ea typeface="Arial"/>
                <a:cs typeface="Arial"/>
                <a:sym typeface="Arial"/>
              </a:endParaRPr>
            </a:p>
          </p:txBody>
        </p:sp>
      </p:grpSp>
      <p:sp>
        <p:nvSpPr>
          <p:cNvPr id="1144" name="Google Shape;1144;p212"/>
          <p:cNvSpPr/>
          <p:nvPr/>
        </p:nvSpPr>
        <p:spPr>
          <a:xfrm>
            <a:off x="5014766" y="7491740"/>
            <a:ext cx="7085594"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
        <p:nvSpPr>
          <p:cNvPr id="1145" name="Google Shape;1145;p212"/>
          <p:cNvSpPr/>
          <p:nvPr/>
        </p:nvSpPr>
        <p:spPr>
          <a:xfrm>
            <a:off x="3617980" y="7235008"/>
            <a:ext cx="952716" cy="963822"/>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6" name="Google Shape;1146;p212"/>
          <p:cNvSpPr/>
          <p:nvPr/>
        </p:nvSpPr>
        <p:spPr>
          <a:xfrm>
            <a:off x="4291930" y="7317539"/>
            <a:ext cx="8879842" cy="798386"/>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47" name="Google Shape;1147;p212"/>
          <p:cNvSpPr/>
          <p:nvPr/>
        </p:nvSpPr>
        <p:spPr>
          <a:xfrm>
            <a:off x="5014767" y="7484438"/>
            <a:ext cx="64857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Bayesian Optimization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21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154" name="Google Shape;1154;p213"/>
          <p:cNvPicPr preferRelativeResize="0"/>
          <p:nvPr/>
        </p:nvPicPr>
        <p:blipFill rotWithShape="1">
          <a:blip r:embed="rId3">
            <a:alphaModFix/>
          </a:blip>
          <a:srcRect/>
          <a:stretch/>
        </p:blipFill>
        <p:spPr>
          <a:xfrm>
            <a:off x="6047128" y="751273"/>
            <a:ext cx="4433455" cy="341591"/>
          </a:xfrm>
          <a:prstGeom prst="rect">
            <a:avLst/>
          </a:prstGeom>
          <a:noFill/>
          <a:ln>
            <a:noFill/>
          </a:ln>
        </p:spPr>
      </p:pic>
      <p:sp>
        <p:nvSpPr>
          <p:cNvPr id="1155" name="Google Shape;1155;p213"/>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Iterating over given hyperparameters using cross validation is called </a:t>
            </a:r>
            <a:r>
              <a:rPr lang="en-IN" sz="2200" b="1"/>
              <a:t>Grid Search</a:t>
            </a:r>
            <a:r>
              <a:rPr lang="en-IN" sz="2200"/>
              <a:t>.</a:t>
            </a: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156" name="Google Shape;1156;p213"/>
          <p:cNvPicPr preferRelativeResize="0"/>
          <p:nvPr/>
        </p:nvPicPr>
        <p:blipFill rotWithShape="1">
          <a:blip r:embed="rId4">
            <a:alphaModFix/>
          </a:blip>
          <a:srcRect/>
          <a:stretch/>
        </p:blipFill>
        <p:spPr>
          <a:xfrm>
            <a:off x="4125079" y="1846050"/>
            <a:ext cx="7028051" cy="6900767"/>
          </a:xfrm>
          <a:prstGeom prst="rect">
            <a:avLst/>
          </a:prstGeom>
          <a:noFill/>
          <a:ln>
            <a:noFill/>
          </a:ln>
        </p:spPr>
      </p:pic>
      <p:sp>
        <p:nvSpPr>
          <p:cNvPr id="1157" name="Google Shape;1157;p213"/>
          <p:cNvSpPr/>
          <p:nvPr/>
        </p:nvSpPr>
        <p:spPr>
          <a:xfrm>
            <a:off x="6923314" y="2146041"/>
            <a:ext cx="3097764" cy="634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8" name="Google Shape;1158;p213"/>
          <p:cNvSpPr/>
          <p:nvPr/>
        </p:nvSpPr>
        <p:spPr>
          <a:xfrm>
            <a:off x="4038770" y="3956180"/>
            <a:ext cx="866191" cy="4478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9" name="Google Shape;1159;p213"/>
          <p:cNvSpPr txBox="1"/>
          <p:nvPr/>
        </p:nvSpPr>
        <p:spPr>
          <a:xfrm>
            <a:off x="7289136" y="2349674"/>
            <a:ext cx="2228088" cy="4308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Grid Search</a:t>
            </a:r>
            <a:endParaRPr sz="2200" b="0" i="0" u="none" strike="noStrike" cap="none">
              <a:solidFill>
                <a:srgbClr val="44494E"/>
              </a:solidFill>
              <a:latin typeface="Open Sans"/>
              <a:ea typeface="Open Sans"/>
              <a:cs typeface="Open Sans"/>
              <a:sym typeface="Open Sans"/>
            </a:endParaRPr>
          </a:p>
        </p:txBody>
      </p:sp>
      <p:sp>
        <p:nvSpPr>
          <p:cNvPr id="1160" name="Google Shape;1160;p213"/>
          <p:cNvSpPr/>
          <p:nvPr/>
        </p:nvSpPr>
        <p:spPr>
          <a:xfrm>
            <a:off x="5581615" y="8239649"/>
            <a:ext cx="5223234" cy="6255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61" name="Google Shape;1161;p213"/>
          <p:cNvSpPr txBox="1"/>
          <p:nvPr/>
        </p:nvSpPr>
        <p:spPr>
          <a:xfrm>
            <a:off x="7478858" y="8294512"/>
            <a:ext cx="203836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Important Parameter</a:t>
            </a:r>
            <a:endParaRPr sz="2200" b="0" i="0" u="none" strike="noStrike" cap="none">
              <a:solidFill>
                <a:srgbClr val="44494E"/>
              </a:solidFill>
              <a:latin typeface="Open Sans"/>
              <a:ea typeface="Open Sans"/>
              <a:cs typeface="Open Sans"/>
              <a:sym typeface="Open Sans"/>
            </a:endParaRPr>
          </a:p>
        </p:txBody>
      </p:sp>
      <p:sp>
        <p:nvSpPr>
          <p:cNvPr id="1162" name="Google Shape;1162;p213"/>
          <p:cNvSpPr txBox="1"/>
          <p:nvPr/>
        </p:nvSpPr>
        <p:spPr>
          <a:xfrm>
            <a:off x="2866595" y="5810825"/>
            <a:ext cx="203836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Unimportant Parameter</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59"/>
                                        </p:tgtEl>
                                        <p:attrNameLst>
                                          <p:attrName>style.visibility</p:attrName>
                                        </p:attrNameLst>
                                      </p:cBhvr>
                                      <p:to>
                                        <p:strVal val="visible"/>
                                      </p:to>
                                    </p:set>
                                    <p:anim calcmode="lin" valueType="num">
                                      <p:cBhvr additive="base">
                                        <p:cTn id="7" dur="500"/>
                                        <p:tgtEl>
                                          <p:spTgt spid="1159"/>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161"/>
                                        </p:tgtEl>
                                        <p:attrNameLst>
                                          <p:attrName>style.visibility</p:attrName>
                                        </p:attrNameLst>
                                      </p:cBhvr>
                                      <p:to>
                                        <p:strVal val="visible"/>
                                      </p:to>
                                    </p:set>
                                    <p:anim calcmode="lin" valueType="num">
                                      <p:cBhvr additive="base">
                                        <p:cTn id="11" dur="500"/>
                                        <p:tgtEl>
                                          <p:spTgt spid="1161"/>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162"/>
                                        </p:tgtEl>
                                        <p:attrNameLst>
                                          <p:attrName>style.visibility</p:attrName>
                                        </p:attrNameLst>
                                      </p:cBhvr>
                                      <p:to>
                                        <p:strVal val="visible"/>
                                      </p:to>
                                    </p:set>
                                    <p:anim calcmode="lin" valueType="num">
                                      <p:cBhvr additive="base">
                                        <p:cTn id="15" dur="500"/>
                                        <p:tgtEl>
                                          <p:spTgt spid="11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21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169" name="Google Shape;1169;p214"/>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170" name="Google Shape;1170;p214"/>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171" name="Google Shape;1171;p214"/>
          <p:cNvPicPr preferRelativeResize="0"/>
          <p:nvPr/>
        </p:nvPicPr>
        <p:blipFill rotWithShape="1">
          <a:blip r:embed="rId4">
            <a:alphaModFix/>
          </a:blip>
          <a:srcRect/>
          <a:stretch/>
        </p:blipFill>
        <p:spPr>
          <a:xfrm>
            <a:off x="8012756" y="1575002"/>
            <a:ext cx="6564949" cy="6733715"/>
          </a:xfrm>
          <a:prstGeom prst="rect">
            <a:avLst/>
          </a:prstGeom>
          <a:noFill/>
          <a:ln>
            <a:noFill/>
          </a:ln>
        </p:spPr>
      </p:pic>
      <p:pic>
        <p:nvPicPr>
          <p:cNvPr id="1172" name="Google Shape;1172;p214"/>
          <p:cNvPicPr preferRelativeResize="0"/>
          <p:nvPr/>
        </p:nvPicPr>
        <p:blipFill rotWithShape="1">
          <a:blip r:embed="rId5">
            <a:alphaModFix/>
          </a:blip>
          <a:srcRect/>
          <a:stretch/>
        </p:blipFill>
        <p:spPr>
          <a:xfrm>
            <a:off x="1379721" y="1982773"/>
            <a:ext cx="489335" cy="489335"/>
          </a:xfrm>
          <a:prstGeom prst="rect">
            <a:avLst/>
          </a:prstGeom>
          <a:noFill/>
          <a:ln>
            <a:noFill/>
          </a:ln>
        </p:spPr>
      </p:pic>
      <p:sp>
        <p:nvSpPr>
          <p:cNvPr id="1173" name="Google Shape;1173;p214"/>
          <p:cNvSpPr txBox="1"/>
          <p:nvPr/>
        </p:nvSpPr>
        <p:spPr>
          <a:xfrm>
            <a:off x="1869056" y="2016023"/>
            <a:ext cx="4656518" cy="430847"/>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Pattern is similar to a grid</a:t>
            </a:r>
            <a:endParaRPr sz="2200" b="0" i="0" u="none" strike="noStrike" cap="none">
              <a:solidFill>
                <a:srgbClr val="44494E"/>
              </a:solidFill>
              <a:latin typeface="Open Sans"/>
              <a:ea typeface="Open Sans"/>
              <a:cs typeface="Open Sans"/>
              <a:sym typeface="Open Sans"/>
            </a:endParaRPr>
          </a:p>
        </p:txBody>
      </p:sp>
      <p:pic>
        <p:nvPicPr>
          <p:cNvPr id="1174" name="Google Shape;1174;p214"/>
          <p:cNvPicPr preferRelativeResize="0"/>
          <p:nvPr/>
        </p:nvPicPr>
        <p:blipFill rotWithShape="1">
          <a:blip r:embed="rId5">
            <a:alphaModFix/>
          </a:blip>
          <a:srcRect/>
          <a:stretch/>
        </p:blipFill>
        <p:spPr>
          <a:xfrm>
            <a:off x="1379721" y="2648248"/>
            <a:ext cx="489335" cy="489335"/>
          </a:xfrm>
          <a:prstGeom prst="rect">
            <a:avLst/>
          </a:prstGeom>
          <a:noFill/>
          <a:ln>
            <a:noFill/>
          </a:ln>
        </p:spPr>
      </p:pic>
      <p:sp>
        <p:nvSpPr>
          <p:cNvPr id="1175" name="Google Shape;1175;p214"/>
          <p:cNvSpPr txBox="1"/>
          <p:nvPr/>
        </p:nvSpPr>
        <p:spPr>
          <a:xfrm>
            <a:off x="1869056" y="2681498"/>
            <a:ext cx="5313140" cy="430847"/>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Values are put in the form of a matrix</a:t>
            </a:r>
            <a:endParaRPr sz="2200" b="0" i="0" u="none" strike="noStrike" cap="none">
              <a:solidFill>
                <a:srgbClr val="44494E"/>
              </a:solidFill>
              <a:latin typeface="Open Sans"/>
              <a:ea typeface="Open Sans"/>
              <a:cs typeface="Open Sans"/>
              <a:sym typeface="Open Sans"/>
            </a:endParaRPr>
          </a:p>
        </p:txBody>
      </p:sp>
      <p:pic>
        <p:nvPicPr>
          <p:cNvPr id="1176" name="Google Shape;1176;p214"/>
          <p:cNvPicPr preferRelativeResize="0"/>
          <p:nvPr/>
        </p:nvPicPr>
        <p:blipFill rotWithShape="1">
          <a:blip r:embed="rId5">
            <a:alphaModFix/>
          </a:blip>
          <a:srcRect/>
          <a:stretch/>
        </p:blipFill>
        <p:spPr>
          <a:xfrm>
            <a:off x="1379721" y="3432416"/>
            <a:ext cx="489335" cy="489335"/>
          </a:xfrm>
          <a:prstGeom prst="rect">
            <a:avLst/>
          </a:prstGeom>
          <a:noFill/>
          <a:ln>
            <a:noFill/>
          </a:ln>
        </p:spPr>
      </p:pic>
      <p:sp>
        <p:nvSpPr>
          <p:cNvPr id="1177" name="Google Shape;1177;p214"/>
          <p:cNvSpPr txBox="1"/>
          <p:nvPr/>
        </p:nvSpPr>
        <p:spPr>
          <a:xfrm>
            <a:off x="1869056" y="3465666"/>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Each set of parameters is taken into models and accuracy is noted</a:t>
            </a:r>
            <a:endParaRPr sz="2200" b="0" i="0" u="none" strike="noStrike" cap="none">
              <a:solidFill>
                <a:srgbClr val="44494E"/>
              </a:solidFill>
              <a:latin typeface="Open Sans"/>
              <a:ea typeface="Open Sans"/>
              <a:cs typeface="Open Sans"/>
              <a:sym typeface="Open Sans"/>
            </a:endParaRPr>
          </a:p>
        </p:txBody>
      </p:sp>
      <p:pic>
        <p:nvPicPr>
          <p:cNvPr id="1178" name="Google Shape;1178;p214"/>
          <p:cNvPicPr preferRelativeResize="0"/>
          <p:nvPr/>
        </p:nvPicPr>
        <p:blipFill rotWithShape="1">
          <a:blip r:embed="rId5">
            <a:alphaModFix/>
          </a:blip>
          <a:srcRect/>
          <a:stretch/>
        </p:blipFill>
        <p:spPr>
          <a:xfrm>
            <a:off x="1379721" y="4460096"/>
            <a:ext cx="489335" cy="489335"/>
          </a:xfrm>
          <a:prstGeom prst="rect">
            <a:avLst/>
          </a:prstGeom>
          <a:noFill/>
          <a:ln>
            <a:noFill/>
          </a:ln>
        </p:spPr>
      </p:pic>
      <p:sp>
        <p:nvSpPr>
          <p:cNvPr id="1179" name="Google Shape;1179;p214"/>
          <p:cNvSpPr txBox="1"/>
          <p:nvPr/>
        </p:nvSpPr>
        <p:spPr>
          <a:xfrm>
            <a:off x="1869056" y="4493346"/>
            <a:ext cx="5080384" cy="1107955"/>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Models with all combinations are evaluated, whichever gives the highest accuracy is declared the best</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73">
                                            <p:txEl>
                                              <p:pRg st="0" end="0"/>
                                            </p:txEl>
                                          </p:spTgt>
                                        </p:tgtEl>
                                        <p:attrNameLst>
                                          <p:attrName>style.visibility</p:attrName>
                                        </p:attrNameLst>
                                      </p:cBhvr>
                                      <p:to>
                                        <p:strVal val="visible"/>
                                      </p:to>
                                    </p:set>
                                    <p:anim calcmode="lin" valueType="num">
                                      <p:cBhvr additive="base">
                                        <p:cTn id="7" dur="500"/>
                                        <p:tgtEl>
                                          <p:spTgt spid="117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173">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175">
                                            <p:txEl>
                                              <p:pRg st="0" end="0"/>
                                            </p:txEl>
                                          </p:spTgt>
                                        </p:tgtEl>
                                        <p:attrNameLst>
                                          <p:attrName>style.visibility</p:attrName>
                                        </p:attrNameLst>
                                      </p:cBhvr>
                                      <p:to>
                                        <p:strVal val="visible"/>
                                      </p:to>
                                    </p:set>
                                    <p:anim calcmode="lin" valueType="num">
                                      <p:cBhvr additive="base">
                                        <p:cTn id="12" dur="500"/>
                                        <p:tgtEl>
                                          <p:spTgt spid="1175">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175">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77">
                                            <p:txEl>
                                              <p:pRg st="0" end="0"/>
                                            </p:txEl>
                                          </p:spTgt>
                                        </p:tgtEl>
                                        <p:attrNameLst>
                                          <p:attrName>style.visibility</p:attrName>
                                        </p:attrNameLst>
                                      </p:cBhvr>
                                      <p:to>
                                        <p:strVal val="visible"/>
                                      </p:to>
                                    </p:set>
                                    <p:anim calcmode="lin" valueType="num">
                                      <p:cBhvr additive="base">
                                        <p:cTn id="17" dur="500"/>
                                        <p:tgtEl>
                                          <p:spTgt spid="1177">
                                            <p:txEl>
                                              <p:pRg st="0" end="0"/>
                                            </p:txEl>
                                          </p:spTgt>
                                        </p:tgtEl>
                                        <p:attrNameLst>
                                          <p:attrName>ppt_w</p:attrName>
                                        </p:attrNameLst>
                                      </p:cBhvr>
                                      <p:tavLst>
                                        <p:tav tm="0">
                                          <p:val>
                                            <p:strVal val="0"/>
                                          </p:val>
                                        </p:tav>
                                        <p:tav tm="100000">
                                          <p:val>
                                            <p:strVal val="#ppt_w"/>
                                          </p:val>
                                        </p:tav>
                                      </p:tavLst>
                                    </p:anim>
                                    <p:anim calcmode="lin" valueType="num">
                                      <p:cBhvr additive="base">
                                        <p:cTn id="18" dur="500"/>
                                        <p:tgtEl>
                                          <p:spTgt spid="1177">
                                            <p:txEl>
                                              <p:pRg st="0" end="0"/>
                                            </p:txEl>
                                          </p:spTgt>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179">
                                            <p:txEl>
                                              <p:pRg st="0" end="0"/>
                                            </p:txEl>
                                          </p:spTgt>
                                        </p:tgtEl>
                                        <p:attrNameLst>
                                          <p:attrName>style.visibility</p:attrName>
                                        </p:attrNameLst>
                                      </p:cBhvr>
                                      <p:to>
                                        <p:strVal val="visible"/>
                                      </p:to>
                                    </p:set>
                                    <p:anim calcmode="lin" valueType="num">
                                      <p:cBhvr additive="base">
                                        <p:cTn id="22" dur="500"/>
                                        <p:tgtEl>
                                          <p:spTgt spid="1179">
                                            <p:txEl>
                                              <p:pRg st="0" end="0"/>
                                            </p:txEl>
                                          </p:spTgt>
                                        </p:tgtEl>
                                        <p:attrNameLst>
                                          <p:attrName>ppt_w</p:attrName>
                                        </p:attrNameLst>
                                      </p:cBhvr>
                                      <p:tavLst>
                                        <p:tav tm="0">
                                          <p:val>
                                            <p:strVal val="0"/>
                                          </p:val>
                                        </p:tav>
                                        <p:tav tm="100000">
                                          <p:val>
                                            <p:strVal val="#ppt_w"/>
                                          </p:val>
                                        </p:tav>
                                      </p:tavLst>
                                    </p:anim>
                                    <p:anim calcmode="lin" valueType="num">
                                      <p:cBhvr additive="base">
                                        <p:cTn id="23" dur="500"/>
                                        <p:tgtEl>
                                          <p:spTgt spid="117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21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Types of Optimizers</a:t>
            </a:r>
            <a:endParaRPr/>
          </a:p>
        </p:txBody>
      </p:sp>
      <p:pic>
        <p:nvPicPr>
          <p:cNvPr id="1186" name="Google Shape;1186;p215"/>
          <p:cNvPicPr preferRelativeResize="0"/>
          <p:nvPr/>
        </p:nvPicPr>
        <p:blipFill rotWithShape="1">
          <a:blip r:embed="rId3">
            <a:alphaModFix/>
          </a:blip>
          <a:srcRect/>
          <a:stretch/>
        </p:blipFill>
        <p:spPr>
          <a:xfrm>
            <a:off x="4830793" y="665849"/>
            <a:ext cx="6797620" cy="352068"/>
          </a:xfrm>
          <a:prstGeom prst="rect">
            <a:avLst/>
          </a:prstGeom>
          <a:noFill/>
          <a:ln>
            <a:noFill/>
          </a:ln>
        </p:spPr>
      </p:pic>
      <p:sp>
        <p:nvSpPr>
          <p:cNvPr id="1187" name="Google Shape;1187;p215"/>
          <p:cNvSpPr/>
          <p:nvPr/>
        </p:nvSpPr>
        <p:spPr>
          <a:xfrm>
            <a:off x="3615382" y="1633920"/>
            <a:ext cx="952716" cy="963822"/>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88" name="Google Shape;1188;p215"/>
          <p:cNvGrpSpPr/>
          <p:nvPr/>
        </p:nvGrpSpPr>
        <p:grpSpPr>
          <a:xfrm>
            <a:off x="4289332" y="1716451"/>
            <a:ext cx="8879842" cy="798386"/>
            <a:chOff x="4702175" y="2133408"/>
            <a:chExt cx="7613650" cy="638742"/>
          </a:xfrm>
        </p:grpSpPr>
        <p:sp>
          <p:nvSpPr>
            <p:cNvPr id="1189" name="Google Shape;1189;p215"/>
            <p:cNvSpPr/>
            <p:nvPr/>
          </p:nvSpPr>
          <p:spPr>
            <a:xfrm>
              <a:off x="4702175" y="2133408"/>
              <a:ext cx="7613650" cy="638742"/>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0" name="Google Shape;1190;p215"/>
            <p:cNvSpPr/>
            <p:nvPr/>
          </p:nvSpPr>
          <p:spPr>
            <a:xfrm>
              <a:off x="5321931" y="2281056"/>
              <a:ext cx="4723971" cy="344696"/>
            </a:xfrm>
            <a:prstGeom prst="rect">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Grid Search</a:t>
              </a:r>
              <a:endParaRPr sz="1400" b="0" i="0" u="none" strike="noStrike" cap="none">
                <a:solidFill>
                  <a:srgbClr val="000000"/>
                </a:solidFill>
                <a:latin typeface="Arial"/>
                <a:ea typeface="Arial"/>
                <a:cs typeface="Arial"/>
                <a:sym typeface="Arial"/>
              </a:endParaRPr>
            </a:p>
          </p:txBody>
        </p:sp>
      </p:grpSp>
      <p:sp>
        <p:nvSpPr>
          <p:cNvPr id="1191" name="Google Shape;1191;p215"/>
          <p:cNvSpPr/>
          <p:nvPr/>
        </p:nvSpPr>
        <p:spPr>
          <a:xfrm>
            <a:off x="3615382" y="2750678"/>
            <a:ext cx="952716" cy="963822"/>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192" name="Google Shape;1192;p215"/>
          <p:cNvGrpSpPr/>
          <p:nvPr/>
        </p:nvGrpSpPr>
        <p:grpSpPr>
          <a:xfrm>
            <a:off x="4289332" y="2833209"/>
            <a:ext cx="8879842" cy="798386"/>
            <a:chOff x="4702175" y="3026863"/>
            <a:chExt cx="7613650" cy="638742"/>
          </a:xfrm>
        </p:grpSpPr>
        <p:sp>
          <p:nvSpPr>
            <p:cNvPr id="1193" name="Google Shape;1193;p215"/>
            <p:cNvSpPr/>
            <p:nvPr/>
          </p:nvSpPr>
          <p:spPr>
            <a:xfrm>
              <a:off x="4702175" y="3026863"/>
              <a:ext cx="7613650" cy="638742"/>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4" name="Google Shape;1194;p215"/>
            <p:cNvSpPr/>
            <p:nvPr/>
          </p:nvSpPr>
          <p:spPr>
            <a:xfrm>
              <a:off x="5321930" y="3146766"/>
              <a:ext cx="4966817" cy="344696"/>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Random Search</a:t>
              </a:r>
              <a:endParaRPr sz="1400" b="0" i="0" u="none" strike="noStrike" cap="none">
                <a:solidFill>
                  <a:srgbClr val="000000"/>
                </a:solidFill>
                <a:latin typeface="Arial"/>
                <a:ea typeface="Arial"/>
                <a:cs typeface="Arial"/>
                <a:sym typeface="Arial"/>
              </a:endParaRPr>
            </a:p>
          </p:txBody>
        </p:sp>
      </p:grpSp>
      <p:sp>
        <p:nvSpPr>
          <p:cNvPr id="1195" name="Google Shape;1195;p215"/>
          <p:cNvSpPr/>
          <p:nvPr/>
        </p:nvSpPr>
        <p:spPr>
          <a:xfrm>
            <a:off x="3615382" y="3867437"/>
            <a:ext cx="952716" cy="963822"/>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196" name="Google Shape;1196;p215"/>
          <p:cNvGrpSpPr/>
          <p:nvPr/>
        </p:nvGrpSpPr>
        <p:grpSpPr>
          <a:xfrm>
            <a:off x="4289332" y="3949965"/>
            <a:ext cx="8879842" cy="798385"/>
            <a:chOff x="4702175" y="3920318"/>
            <a:chExt cx="7613650" cy="638742"/>
          </a:xfrm>
        </p:grpSpPr>
        <p:sp>
          <p:nvSpPr>
            <p:cNvPr id="1197" name="Google Shape;1197;p215"/>
            <p:cNvSpPr/>
            <p:nvPr/>
          </p:nvSpPr>
          <p:spPr>
            <a:xfrm>
              <a:off x="4702175" y="392031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98" name="Google Shape;1198;p215"/>
            <p:cNvSpPr/>
            <p:nvPr/>
          </p:nvSpPr>
          <p:spPr>
            <a:xfrm>
              <a:off x="5051940" y="4141599"/>
              <a:ext cx="6050671" cy="319350"/>
            </a:xfrm>
            <a:prstGeom prst="rect">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    Gradient-Based Tuning</a:t>
              </a:r>
              <a:endParaRPr sz="24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199" name="Google Shape;1199;p215"/>
          <p:cNvSpPr/>
          <p:nvPr/>
        </p:nvSpPr>
        <p:spPr>
          <a:xfrm>
            <a:off x="3615382" y="4984197"/>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00" name="Google Shape;1200;p215"/>
          <p:cNvGrpSpPr/>
          <p:nvPr/>
        </p:nvGrpSpPr>
        <p:grpSpPr>
          <a:xfrm>
            <a:off x="4289332" y="5066728"/>
            <a:ext cx="8879842" cy="798386"/>
            <a:chOff x="4702175" y="4813773"/>
            <a:chExt cx="7613650" cy="638742"/>
          </a:xfrm>
        </p:grpSpPr>
        <p:sp>
          <p:nvSpPr>
            <p:cNvPr id="1201" name="Google Shape;1201;p215"/>
            <p:cNvSpPr/>
            <p:nvPr/>
          </p:nvSpPr>
          <p:spPr>
            <a:xfrm>
              <a:off x="4702175" y="481377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2" name="Google Shape;1202;p215"/>
            <p:cNvSpPr/>
            <p:nvPr/>
          </p:nvSpPr>
          <p:spPr>
            <a:xfrm>
              <a:off x="5321930" y="4947301"/>
              <a:ext cx="5560945" cy="344696"/>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Evolutionary Optimization</a:t>
              </a:r>
              <a:endParaRPr sz="1400" b="0" i="0" u="none" strike="noStrike" cap="none">
                <a:solidFill>
                  <a:srgbClr val="000000"/>
                </a:solidFill>
                <a:latin typeface="Arial"/>
                <a:ea typeface="Arial"/>
                <a:cs typeface="Arial"/>
                <a:sym typeface="Arial"/>
              </a:endParaRPr>
            </a:p>
          </p:txBody>
        </p:sp>
      </p:grpSp>
      <p:sp>
        <p:nvSpPr>
          <p:cNvPr id="1203" name="Google Shape;1203;p215"/>
          <p:cNvSpPr/>
          <p:nvPr/>
        </p:nvSpPr>
        <p:spPr>
          <a:xfrm>
            <a:off x="5012156" y="6056715"/>
            <a:ext cx="7085594"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
        <p:nvSpPr>
          <p:cNvPr id="1204" name="Google Shape;1204;p215"/>
          <p:cNvSpPr/>
          <p:nvPr/>
        </p:nvSpPr>
        <p:spPr>
          <a:xfrm>
            <a:off x="4996413" y="7267316"/>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
        <p:nvSpPr>
          <p:cNvPr id="1205" name="Google Shape;1205;p215"/>
          <p:cNvSpPr/>
          <p:nvPr/>
        </p:nvSpPr>
        <p:spPr>
          <a:xfrm>
            <a:off x="3615370" y="6082608"/>
            <a:ext cx="952716" cy="963822"/>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6" name="Google Shape;1206;p215"/>
          <p:cNvSpPr/>
          <p:nvPr/>
        </p:nvSpPr>
        <p:spPr>
          <a:xfrm>
            <a:off x="4289320" y="6165139"/>
            <a:ext cx="8879842" cy="798386"/>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7" name="Google Shape;1207;p215"/>
          <p:cNvSpPr/>
          <p:nvPr/>
        </p:nvSpPr>
        <p:spPr>
          <a:xfrm>
            <a:off x="4996413" y="6349095"/>
            <a:ext cx="64857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Bayesian Optimization</a:t>
            </a:r>
            <a:endParaRPr sz="1400" b="0" i="0" u="none" strike="noStrike" cap="none">
              <a:solidFill>
                <a:srgbClr val="000000"/>
              </a:solidFill>
              <a:latin typeface="Arial"/>
              <a:ea typeface="Arial"/>
              <a:cs typeface="Arial"/>
              <a:sym typeface="Arial"/>
            </a:endParaRPr>
          </a:p>
        </p:txBody>
      </p:sp>
      <p:sp>
        <p:nvSpPr>
          <p:cNvPr id="1208" name="Google Shape;1208;p215"/>
          <p:cNvSpPr/>
          <p:nvPr/>
        </p:nvSpPr>
        <p:spPr>
          <a:xfrm>
            <a:off x="5687699" y="7034600"/>
            <a:ext cx="6485761" cy="4252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Shield against Malicious Digital Actions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6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Optimization Algorithm</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216"/>
          <p:cNvSpPr/>
          <p:nvPr/>
        </p:nvSpPr>
        <p:spPr>
          <a:xfrm>
            <a:off x="7504981" y="3824804"/>
            <a:ext cx="3088257" cy="1540826"/>
          </a:xfrm>
          <a:prstGeom prst="roundRect">
            <a:avLst>
              <a:gd name="adj" fmla="val 16667"/>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5" name="Google Shape;1215;p21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216" name="Google Shape;1216;p216"/>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217" name="Google Shape;1217;p216"/>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Grid search takes different values of hyperparameter separately.</a:t>
            </a: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                                Hyperparameters</a:t>
            </a:r>
            <a:endParaRPr sz="2200"/>
          </a:p>
        </p:txBody>
      </p:sp>
      <p:sp>
        <p:nvSpPr>
          <p:cNvPr id="1218" name="Google Shape;1218;p216"/>
          <p:cNvSpPr/>
          <p:nvPr/>
        </p:nvSpPr>
        <p:spPr>
          <a:xfrm>
            <a:off x="2432649" y="2921479"/>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19" name="Google Shape;1219;p216"/>
          <p:cNvSpPr/>
          <p:nvPr/>
        </p:nvSpPr>
        <p:spPr>
          <a:xfrm rot="10800000">
            <a:off x="5966623" y="2878345"/>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0" name="Google Shape;1220;p216"/>
          <p:cNvSpPr/>
          <p:nvPr/>
        </p:nvSpPr>
        <p:spPr>
          <a:xfrm rot="10800000">
            <a:off x="5966622"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1" name="Google Shape;1221;p216"/>
          <p:cNvSpPr/>
          <p:nvPr/>
        </p:nvSpPr>
        <p:spPr>
          <a:xfrm>
            <a:off x="2432649"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22" name="Google Shape;1222;p216"/>
          <p:cNvSpPr/>
          <p:nvPr/>
        </p:nvSpPr>
        <p:spPr>
          <a:xfrm>
            <a:off x="2723070"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3" name="Google Shape;1223;p216"/>
          <p:cNvSpPr/>
          <p:nvPr/>
        </p:nvSpPr>
        <p:spPr>
          <a:xfrm>
            <a:off x="2723071"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4" name="Google Shape;1224;p216"/>
          <p:cNvSpPr/>
          <p:nvPr/>
        </p:nvSpPr>
        <p:spPr>
          <a:xfrm>
            <a:off x="4615131"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5" name="Google Shape;1225;p216"/>
          <p:cNvSpPr/>
          <p:nvPr/>
        </p:nvSpPr>
        <p:spPr>
          <a:xfrm>
            <a:off x="5561505" y="343906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6" name="Google Shape;1226;p216"/>
          <p:cNvSpPr/>
          <p:nvPr/>
        </p:nvSpPr>
        <p:spPr>
          <a:xfrm>
            <a:off x="3677728" y="550940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7" name="Google Shape;1227;p216"/>
          <p:cNvSpPr/>
          <p:nvPr/>
        </p:nvSpPr>
        <p:spPr>
          <a:xfrm>
            <a:off x="4615132" y="5515154"/>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8" name="Google Shape;1228;p216"/>
          <p:cNvSpPr/>
          <p:nvPr/>
        </p:nvSpPr>
        <p:spPr>
          <a:xfrm>
            <a:off x="5561505"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9" name="Google Shape;1229;p216"/>
          <p:cNvSpPr/>
          <p:nvPr/>
        </p:nvSpPr>
        <p:spPr>
          <a:xfrm>
            <a:off x="3677727"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0" name="Google Shape;1230;p216"/>
          <p:cNvSpPr/>
          <p:nvPr/>
        </p:nvSpPr>
        <p:spPr>
          <a:xfrm>
            <a:off x="296748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1231" name="Google Shape;1231;p216"/>
          <p:cNvSpPr/>
          <p:nvPr/>
        </p:nvSpPr>
        <p:spPr>
          <a:xfrm>
            <a:off x="3855637" y="35514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1232" name="Google Shape;1232;p216"/>
          <p:cNvSpPr/>
          <p:nvPr/>
        </p:nvSpPr>
        <p:spPr>
          <a:xfrm>
            <a:off x="481604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7</a:t>
            </a:r>
            <a:endParaRPr sz="2200" b="0" i="0" u="none" strike="noStrike" cap="none">
              <a:solidFill>
                <a:srgbClr val="3F3F3F"/>
              </a:solidFill>
              <a:latin typeface="Open Sans"/>
              <a:ea typeface="Open Sans"/>
              <a:cs typeface="Open Sans"/>
              <a:sym typeface="Open Sans"/>
            </a:endParaRPr>
          </a:p>
        </p:txBody>
      </p:sp>
      <p:sp>
        <p:nvSpPr>
          <p:cNvPr id="1233" name="Google Shape;1233;p216"/>
          <p:cNvSpPr/>
          <p:nvPr/>
        </p:nvSpPr>
        <p:spPr>
          <a:xfrm>
            <a:off x="4816046" y="3585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1234" name="Google Shape;1234;p216"/>
          <p:cNvSpPr/>
          <p:nvPr/>
        </p:nvSpPr>
        <p:spPr>
          <a:xfrm>
            <a:off x="3878641"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1235" name="Google Shape;1235;p216"/>
          <p:cNvSpPr/>
          <p:nvPr/>
        </p:nvSpPr>
        <p:spPr>
          <a:xfrm>
            <a:off x="7838557" y="4439942"/>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Grid Search</a:t>
            </a:r>
            <a:endParaRPr sz="2200" b="0" i="0" u="none" strike="noStrike" cap="none">
              <a:solidFill>
                <a:srgbClr val="3F3F3F"/>
              </a:solidFill>
              <a:latin typeface="Open Sans"/>
              <a:ea typeface="Open Sans"/>
              <a:cs typeface="Open Sans"/>
              <a:sym typeface="Open Sans"/>
            </a:endParaRPr>
          </a:p>
        </p:txBody>
      </p:sp>
      <p:sp>
        <p:nvSpPr>
          <p:cNvPr id="1236" name="Google Shape;1236;p216"/>
          <p:cNvSpPr/>
          <p:nvPr/>
        </p:nvSpPr>
        <p:spPr>
          <a:xfrm>
            <a:off x="5762420"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8</a:t>
            </a:r>
            <a:endParaRPr sz="2200" b="0" i="0" u="none" strike="noStrike" cap="none">
              <a:solidFill>
                <a:srgbClr val="3F3F3F"/>
              </a:solidFill>
              <a:latin typeface="Open Sans"/>
              <a:ea typeface="Open Sans"/>
              <a:cs typeface="Open Sans"/>
              <a:sym typeface="Open Sans"/>
            </a:endParaRPr>
          </a:p>
        </p:txBody>
      </p:sp>
      <p:sp>
        <p:nvSpPr>
          <p:cNvPr id="1237" name="Google Shape;1237;p216"/>
          <p:cNvSpPr/>
          <p:nvPr/>
        </p:nvSpPr>
        <p:spPr>
          <a:xfrm>
            <a:off x="2959652" y="3594555"/>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1238" name="Google Shape;1238;p216"/>
          <p:cNvSpPr/>
          <p:nvPr/>
        </p:nvSpPr>
        <p:spPr>
          <a:xfrm>
            <a:off x="5796601" y="360936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217"/>
          <p:cNvSpPr/>
          <p:nvPr/>
        </p:nvSpPr>
        <p:spPr>
          <a:xfrm>
            <a:off x="7504981" y="3824804"/>
            <a:ext cx="3088257" cy="1540826"/>
          </a:xfrm>
          <a:prstGeom prst="roundRect">
            <a:avLst>
              <a:gd name="adj" fmla="val 16667"/>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45" name="Google Shape;1245;p21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246" name="Google Shape;1246;p217"/>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247" name="Google Shape;1247;p217"/>
          <p:cNvSpPr txBox="1">
            <a:spLocks noGrp="1"/>
          </p:cNvSpPr>
          <p:nvPr>
            <p:ph type="body" idx="2"/>
          </p:nvPr>
        </p:nvSpPr>
        <p:spPr>
          <a:xfrm>
            <a:off x="414069" y="1044737"/>
            <a:ext cx="15493040"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Eight different hyperparameters are given, grid search takes different hyperparameter values. </a:t>
            </a: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                                     Hyperparameters</a:t>
            </a:r>
            <a:endParaRPr sz="2200"/>
          </a:p>
        </p:txBody>
      </p:sp>
      <p:sp>
        <p:nvSpPr>
          <p:cNvPr id="1248" name="Google Shape;1248;p217"/>
          <p:cNvSpPr/>
          <p:nvPr/>
        </p:nvSpPr>
        <p:spPr>
          <a:xfrm>
            <a:off x="2432649" y="2921479"/>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49" name="Google Shape;1249;p217"/>
          <p:cNvSpPr/>
          <p:nvPr/>
        </p:nvSpPr>
        <p:spPr>
          <a:xfrm rot="10800000">
            <a:off x="5966623" y="2878345"/>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50" name="Google Shape;1250;p217"/>
          <p:cNvSpPr/>
          <p:nvPr/>
        </p:nvSpPr>
        <p:spPr>
          <a:xfrm rot="10800000">
            <a:off x="5966622"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51" name="Google Shape;1251;p217"/>
          <p:cNvSpPr/>
          <p:nvPr/>
        </p:nvSpPr>
        <p:spPr>
          <a:xfrm>
            <a:off x="2432649"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52" name="Google Shape;1252;p217"/>
          <p:cNvSpPr/>
          <p:nvPr/>
        </p:nvSpPr>
        <p:spPr>
          <a:xfrm>
            <a:off x="2723070"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3" name="Google Shape;1253;p217"/>
          <p:cNvSpPr/>
          <p:nvPr/>
        </p:nvSpPr>
        <p:spPr>
          <a:xfrm>
            <a:off x="2723071"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4" name="Google Shape;1254;p217"/>
          <p:cNvSpPr/>
          <p:nvPr/>
        </p:nvSpPr>
        <p:spPr>
          <a:xfrm>
            <a:off x="4615131"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5" name="Google Shape;1255;p217"/>
          <p:cNvSpPr/>
          <p:nvPr/>
        </p:nvSpPr>
        <p:spPr>
          <a:xfrm>
            <a:off x="5561505" y="343906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6" name="Google Shape;1256;p217"/>
          <p:cNvSpPr/>
          <p:nvPr/>
        </p:nvSpPr>
        <p:spPr>
          <a:xfrm>
            <a:off x="3677728" y="550940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7" name="Google Shape;1257;p217"/>
          <p:cNvSpPr/>
          <p:nvPr/>
        </p:nvSpPr>
        <p:spPr>
          <a:xfrm>
            <a:off x="4615132" y="5515154"/>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8" name="Google Shape;1258;p217"/>
          <p:cNvSpPr/>
          <p:nvPr/>
        </p:nvSpPr>
        <p:spPr>
          <a:xfrm>
            <a:off x="5561505"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9" name="Google Shape;1259;p217"/>
          <p:cNvSpPr/>
          <p:nvPr/>
        </p:nvSpPr>
        <p:spPr>
          <a:xfrm>
            <a:off x="3677727"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0" name="Google Shape;1260;p217"/>
          <p:cNvSpPr/>
          <p:nvPr/>
        </p:nvSpPr>
        <p:spPr>
          <a:xfrm>
            <a:off x="296748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1261" name="Google Shape;1261;p217"/>
          <p:cNvSpPr/>
          <p:nvPr/>
        </p:nvSpPr>
        <p:spPr>
          <a:xfrm>
            <a:off x="3855637" y="35514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1262" name="Google Shape;1262;p217"/>
          <p:cNvSpPr/>
          <p:nvPr/>
        </p:nvSpPr>
        <p:spPr>
          <a:xfrm>
            <a:off x="481604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7</a:t>
            </a:r>
            <a:endParaRPr sz="2200" b="0" i="0" u="none" strike="noStrike" cap="none">
              <a:solidFill>
                <a:srgbClr val="3F3F3F"/>
              </a:solidFill>
              <a:latin typeface="Open Sans"/>
              <a:ea typeface="Open Sans"/>
              <a:cs typeface="Open Sans"/>
              <a:sym typeface="Open Sans"/>
            </a:endParaRPr>
          </a:p>
        </p:txBody>
      </p:sp>
      <p:sp>
        <p:nvSpPr>
          <p:cNvPr id="1263" name="Google Shape;1263;p217"/>
          <p:cNvSpPr/>
          <p:nvPr/>
        </p:nvSpPr>
        <p:spPr>
          <a:xfrm>
            <a:off x="4816046" y="3585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1264" name="Google Shape;1264;p217"/>
          <p:cNvSpPr/>
          <p:nvPr/>
        </p:nvSpPr>
        <p:spPr>
          <a:xfrm>
            <a:off x="3878641"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1265" name="Google Shape;1265;p217"/>
          <p:cNvSpPr/>
          <p:nvPr/>
        </p:nvSpPr>
        <p:spPr>
          <a:xfrm>
            <a:off x="7838557" y="4439942"/>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Grid Search</a:t>
            </a:r>
            <a:endParaRPr sz="2200" b="0" i="0" u="none" strike="noStrike" cap="none">
              <a:solidFill>
                <a:srgbClr val="3F3F3F"/>
              </a:solidFill>
              <a:latin typeface="Open Sans"/>
              <a:ea typeface="Open Sans"/>
              <a:cs typeface="Open Sans"/>
              <a:sym typeface="Open Sans"/>
            </a:endParaRPr>
          </a:p>
        </p:txBody>
      </p:sp>
      <p:sp>
        <p:nvSpPr>
          <p:cNvPr id="1266" name="Google Shape;1266;p217"/>
          <p:cNvSpPr/>
          <p:nvPr/>
        </p:nvSpPr>
        <p:spPr>
          <a:xfrm>
            <a:off x="5762420"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8</a:t>
            </a:r>
            <a:endParaRPr sz="2200" b="0" i="0" u="none" strike="noStrike" cap="none">
              <a:solidFill>
                <a:srgbClr val="3F3F3F"/>
              </a:solidFill>
              <a:latin typeface="Open Sans"/>
              <a:ea typeface="Open Sans"/>
              <a:cs typeface="Open Sans"/>
              <a:sym typeface="Open Sans"/>
            </a:endParaRPr>
          </a:p>
        </p:txBody>
      </p:sp>
      <p:sp>
        <p:nvSpPr>
          <p:cNvPr id="1267" name="Google Shape;1267;p217"/>
          <p:cNvSpPr/>
          <p:nvPr/>
        </p:nvSpPr>
        <p:spPr>
          <a:xfrm>
            <a:off x="2959652" y="3594555"/>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1268" name="Google Shape;1268;p217"/>
          <p:cNvSpPr/>
          <p:nvPr/>
        </p:nvSpPr>
        <p:spPr>
          <a:xfrm>
            <a:off x="5796601" y="360936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cxnSp>
        <p:nvCxnSpPr>
          <p:cNvPr id="1269" name="Google Shape;1269;p217"/>
          <p:cNvCxnSpPr/>
          <p:nvPr/>
        </p:nvCxnSpPr>
        <p:spPr>
          <a:xfrm>
            <a:off x="6303376" y="3855679"/>
            <a:ext cx="1069675" cy="731016"/>
          </a:xfrm>
          <a:prstGeom prst="straightConnector1">
            <a:avLst/>
          </a:prstGeom>
          <a:noFill/>
          <a:ln w="28575" cap="flat" cmpd="sng">
            <a:solidFill>
              <a:srgbClr val="525252"/>
            </a:solidFill>
            <a:prstDash val="dash"/>
            <a:round/>
            <a:headEnd type="none" w="sm" len="sm"/>
            <a:tailEnd type="stealth" w="med" len="med"/>
          </a:ln>
        </p:spPr>
      </p:cxnSp>
      <p:cxnSp>
        <p:nvCxnSpPr>
          <p:cNvPr id="1270" name="Google Shape;1270;p217"/>
          <p:cNvCxnSpPr/>
          <p:nvPr/>
        </p:nvCxnSpPr>
        <p:spPr>
          <a:xfrm rot="10800000" flipH="1">
            <a:off x="6303376" y="5210355"/>
            <a:ext cx="1069675" cy="668035"/>
          </a:xfrm>
          <a:prstGeom prst="straightConnector1">
            <a:avLst/>
          </a:prstGeom>
          <a:noFill/>
          <a:ln w="28575" cap="flat" cmpd="sng">
            <a:solidFill>
              <a:srgbClr val="525252"/>
            </a:solidFill>
            <a:prstDash val="dash"/>
            <a:round/>
            <a:headEnd type="none" w="sm" len="sm"/>
            <a:tailEnd type="stealth"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218"/>
          <p:cNvSpPr/>
          <p:nvPr/>
        </p:nvSpPr>
        <p:spPr>
          <a:xfrm>
            <a:off x="7504981" y="3824804"/>
            <a:ext cx="3088257" cy="1540826"/>
          </a:xfrm>
          <a:prstGeom prst="roundRect">
            <a:avLst>
              <a:gd name="adj" fmla="val 16667"/>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7" name="Google Shape;1277;p21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278" name="Google Shape;1278;p218"/>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279" name="Google Shape;1279;p218"/>
          <p:cNvSpPr txBox="1">
            <a:spLocks noGrp="1"/>
          </p:cNvSpPr>
          <p:nvPr>
            <p:ph type="body" idx="2"/>
          </p:nvPr>
        </p:nvSpPr>
        <p:spPr>
          <a:xfrm>
            <a:off x="979779" y="922068"/>
            <a:ext cx="14229348" cy="78502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Four models are created with the available hyperparameters.</a:t>
            </a: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                                </a:t>
            </a:r>
            <a:endParaRPr sz="2200"/>
          </a:p>
          <a:p>
            <a:pPr marL="76200" lvl="0" indent="0" algn="l" rtl="0">
              <a:lnSpc>
                <a:spcPct val="100000"/>
              </a:lnSpc>
              <a:spcBef>
                <a:spcPts val="1333"/>
              </a:spcBef>
              <a:spcAft>
                <a:spcPts val="0"/>
              </a:spcAft>
              <a:buSzPts val="2400"/>
              <a:buNone/>
            </a:pPr>
            <a:r>
              <a:rPr lang="en-IN" sz="2200"/>
              <a:t>                            Hyperparameters</a:t>
            </a:r>
            <a:endParaRPr sz="2200"/>
          </a:p>
        </p:txBody>
      </p:sp>
      <p:sp>
        <p:nvSpPr>
          <p:cNvPr id="1280" name="Google Shape;1280;p218"/>
          <p:cNvSpPr/>
          <p:nvPr/>
        </p:nvSpPr>
        <p:spPr>
          <a:xfrm>
            <a:off x="2432649" y="2921479"/>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1" name="Google Shape;1281;p218"/>
          <p:cNvSpPr/>
          <p:nvPr/>
        </p:nvSpPr>
        <p:spPr>
          <a:xfrm rot="10800000">
            <a:off x="5966623" y="2878345"/>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2" name="Google Shape;1282;p218"/>
          <p:cNvSpPr/>
          <p:nvPr/>
        </p:nvSpPr>
        <p:spPr>
          <a:xfrm rot="10800000">
            <a:off x="5966622"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3" name="Google Shape;1283;p218"/>
          <p:cNvSpPr/>
          <p:nvPr/>
        </p:nvSpPr>
        <p:spPr>
          <a:xfrm>
            <a:off x="2432649"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4" name="Google Shape;1284;p218"/>
          <p:cNvSpPr/>
          <p:nvPr/>
        </p:nvSpPr>
        <p:spPr>
          <a:xfrm>
            <a:off x="2723070"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5" name="Google Shape;1285;p218"/>
          <p:cNvSpPr/>
          <p:nvPr/>
        </p:nvSpPr>
        <p:spPr>
          <a:xfrm>
            <a:off x="2723071"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6" name="Google Shape;1286;p218"/>
          <p:cNvSpPr/>
          <p:nvPr/>
        </p:nvSpPr>
        <p:spPr>
          <a:xfrm>
            <a:off x="4615131"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7" name="Google Shape;1287;p218"/>
          <p:cNvSpPr/>
          <p:nvPr/>
        </p:nvSpPr>
        <p:spPr>
          <a:xfrm>
            <a:off x="5561505" y="343906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8" name="Google Shape;1288;p218"/>
          <p:cNvSpPr/>
          <p:nvPr/>
        </p:nvSpPr>
        <p:spPr>
          <a:xfrm>
            <a:off x="3677728" y="550940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9" name="Google Shape;1289;p218"/>
          <p:cNvSpPr/>
          <p:nvPr/>
        </p:nvSpPr>
        <p:spPr>
          <a:xfrm>
            <a:off x="4615132" y="5515154"/>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0" name="Google Shape;1290;p218"/>
          <p:cNvSpPr/>
          <p:nvPr/>
        </p:nvSpPr>
        <p:spPr>
          <a:xfrm>
            <a:off x="5561505"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1" name="Google Shape;1291;p218"/>
          <p:cNvSpPr/>
          <p:nvPr/>
        </p:nvSpPr>
        <p:spPr>
          <a:xfrm>
            <a:off x="3677727"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2" name="Google Shape;1292;p218"/>
          <p:cNvSpPr/>
          <p:nvPr/>
        </p:nvSpPr>
        <p:spPr>
          <a:xfrm>
            <a:off x="296748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1293" name="Google Shape;1293;p218"/>
          <p:cNvSpPr/>
          <p:nvPr/>
        </p:nvSpPr>
        <p:spPr>
          <a:xfrm>
            <a:off x="3855637" y="35514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1294" name="Google Shape;1294;p218"/>
          <p:cNvSpPr/>
          <p:nvPr/>
        </p:nvSpPr>
        <p:spPr>
          <a:xfrm>
            <a:off x="481604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7</a:t>
            </a:r>
            <a:endParaRPr sz="2200" b="0" i="0" u="none" strike="noStrike" cap="none">
              <a:solidFill>
                <a:srgbClr val="3F3F3F"/>
              </a:solidFill>
              <a:latin typeface="Open Sans"/>
              <a:ea typeface="Open Sans"/>
              <a:cs typeface="Open Sans"/>
              <a:sym typeface="Open Sans"/>
            </a:endParaRPr>
          </a:p>
        </p:txBody>
      </p:sp>
      <p:sp>
        <p:nvSpPr>
          <p:cNvPr id="1295" name="Google Shape;1295;p218"/>
          <p:cNvSpPr/>
          <p:nvPr/>
        </p:nvSpPr>
        <p:spPr>
          <a:xfrm>
            <a:off x="4816046" y="3585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1296" name="Google Shape;1296;p218"/>
          <p:cNvSpPr/>
          <p:nvPr/>
        </p:nvSpPr>
        <p:spPr>
          <a:xfrm>
            <a:off x="3878641"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1297" name="Google Shape;1297;p218"/>
          <p:cNvSpPr/>
          <p:nvPr/>
        </p:nvSpPr>
        <p:spPr>
          <a:xfrm>
            <a:off x="7838557" y="4439942"/>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Grid Search</a:t>
            </a:r>
            <a:endParaRPr sz="2200" b="0" i="0" u="none" strike="noStrike" cap="none">
              <a:solidFill>
                <a:srgbClr val="3F3F3F"/>
              </a:solidFill>
              <a:latin typeface="Open Sans"/>
              <a:ea typeface="Open Sans"/>
              <a:cs typeface="Open Sans"/>
              <a:sym typeface="Open Sans"/>
            </a:endParaRPr>
          </a:p>
        </p:txBody>
      </p:sp>
      <p:sp>
        <p:nvSpPr>
          <p:cNvPr id="1298" name="Google Shape;1298;p218"/>
          <p:cNvSpPr/>
          <p:nvPr/>
        </p:nvSpPr>
        <p:spPr>
          <a:xfrm>
            <a:off x="5762420"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8</a:t>
            </a:r>
            <a:endParaRPr sz="2200" b="0" i="0" u="none" strike="noStrike" cap="none">
              <a:solidFill>
                <a:srgbClr val="3F3F3F"/>
              </a:solidFill>
              <a:latin typeface="Open Sans"/>
              <a:ea typeface="Open Sans"/>
              <a:cs typeface="Open Sans"/>
              <a:sym typeface="Open Sans"/>
            </a:endParaRPr>
          </a:p>
        </p:txBody>
      </p:sp>
      <p:sp>
        <p:nvSpPr>
          <p:cNvPr id="1299" name="Google Shape;1299;p218"/>
          <p:cNvSpPr/>
          <p:nvPr/>
        </p:nvSpPr>
        <p:spPr>
          <a:xfrm>
            <a:off x="2959652" y="3594555"/>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1300" name="Google Shape;1300;p218"/>
          <p:cNvSpPr/>
          <p:nvPr/>
        </p:nvSpPr>
        <p:spPr>
          <a:xfrm>
            <a:off x="5796601" y="360936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cxnSp>
        <p:nvCxnSpPr>
          <p:cNvPr id="1301" name="Google Shape;1301;p218"/>
          <p:cNvCxnSpPr/>
          <p:nvPr/>
        </p:nvCxnSpPr>
        <p:spPr>
          <a:xfrm>
            <a:off x="6303376" y="3855679"/>
            <a:ext cx="1069675" cy="731016"/>
          </a:xfrm>
          <a:prstGeom prst="straightConnector1">
            <a:avLst/>
          </a:prstGeom>
          <a:noFill/>
          <a:ln w="28575" cap="flat" cmpd="sng">
            <a:solidFill>
              <a:srgbClr val="525252"/>
            </a:solidFill>
            <a:prstDash val="dash"/>
            <a:round/>
            <a:headEnd type="none" w="sm" len="sm"/>
            <a:tailEnd type="stealth" w="med" len="med"/>
          </a:ln>
        </p:spPr>
      </p:cxnSp>
      <p:cxnSp>
        <p:nvCxnSpPr>
          <p:cNvPr id="1302" name="Google Shape;1302;p218"/>
          <p:cNvCxnSpPr/>
          <p:nvPr/>
        </p:nvCxnSpPr>
        <p:spPr>
          <a:xfrm rot="10800000" flipH="1">
            <a:off x="6303376" y="5210355"/>
            <a:ext cx="1069675" cy="668035"/>
          </a:xfrm>
          <a:prstGeom prst="straightConnector1">
            <a:avLst/>
          </a:prstGeom>
          <a:noFill/>
          <a:ln w="28575" cap="flat" cmpd="sng">
            <a:solidFill>
              <a:srgbClr val="525252"/>
            </a:solidFill>
            <a:prstDash val="dash"/>
            <a:round/>
            <a:headEnd type="none" w="sm" len="sm"/>
            <a:tailEnd type="stealth" w="med" len="med"/>
          </a:ln>
        </p:spPr>
      </p:cxnSp>
      <p:cxnSp>
        <p:nvCxnSpPr>
          <p:cNvPr id="1303" name="Google Shape;1303;p218"/>
          <p:cNvCxnSpPr/>
          <p:nvPr/>
        </p:nvCxnSpPr>
        <p:spPr>
          <a:xfrm rot="10800000" flipH="1">
            <a:off x="10627744" y="2950237"/>
            <a:ext cx="2145102" cy="1567234"/>
          </a:xfrm>
          <a:prstGeom prst="straightConnector1">
            <a:avLst/>
          </a:prstGeom>
          <a:noFill/>
          <a:ln w="28575" cap="flat" cmpd="sng">
            <a:solidFill>
              <a:srgbClr val="525252"/>
            </a:solidFill>
            <a:prstDash val="dash"/>
            <a:round/>
            <a:headEnd type="none" w="sm" len="sm"/>
            <a:tailEnd type="stealth" w="med" len="med"/>
          </a:ln>
        </p:spPr>
      </p:cxnSp>
      <p:cxnSp>
        <p:nvCxnSpPr>
          <p:cNvPr id="1304" name="Google Shape;1304;p218"/>
          <p:cNvCxnSpPr/>
          <p:nvPr/>
        </p:nvCxnSpPr>
        <p:spPr>
          <a:xfrm rot="10800000" flipH="1">
            <a:off x="10702507" y="4077137"/>
            <a:ext cx="2245743" cy="612310"/>
          </a:xfrm>
          <a:prstGeom prst="straightConnector1">
            <a:avLst/>
          </a:prstGeom>
          <a:noFill/>
          <a:ln w="28575" cap="flat" cmpd="sng">
            <a:solidFill>
              <a:srgbClr val="525252"/>
            </a:solidFill>
            <a:prstDash val="dash"/>
            <a:round/>
            <a:headEnd type="none" w="sm" len="sm"/>
            <a:tailEnd type="stealth" w="med" len="med"/>
          </a:ln>
        </p:spPr>
      </p:cxnSp>
      <p:cxnSp>
        <p:nvCxnSpPr>
          <p:cNvPr id="1305" name="Google Shape;1305;p218"/>
          <p:cNvCxnSpPr/>
          <p:nvPr/>
        </p:nvCxnSpPr>
        <p:spPr>
          <a:xfrm>
            <a:off x="10627744" y="4767369"/>
            <a:ext cx="2145102" cy="169753"/>
          </a:xfrm>
          <a:prstGeom prst="straightConnector1">
            <a:avLst/>
          </a:prstGeom>
          <a:noFill/>
          <a:ln w="28575" cap="flat" cmpd="sng">
            <a:solidFill>
              <a:srgbClr val="525252"/>
            </a:solidFill>
            <a:prstDash val="dash"/>
            <a:round/>
            <a:headEnd type="none" w="sm" len="sm"/>
            <a:tailEnd type="stealth" w="med" len="med"/>
          </a:ln>
        </p:spPr>
      </p:cxnSp>
      <p:cxnSp>
        <p:nvCxnSpPr>
          <p:cNvPr id="1306" name="Google Shape;1306;p218"/>
          <p:cNvCxnSpPr/>
          <p:nvPr/>
        </p:nvCxnSpPr>
        <p:spPr>
          <a:xfrm>
            <a:off x="10627744" y="4988942"/>
            <a:ext cx="2145102" cy="957752"/>
          </a:xfrm>
          <a:prstGeom prst="straightConnector1">
            <a:avLst/>
          </a:prstGeom>
          <a:noFill/>
          <a:ln w="28575" cap="flat" cmpd="sng">
            <a:solidFill>
              <a:srgbClr val="525252"/>
            </a:solidFill>
            <a:prstDash val="dash"/>
            <a:round/>
            <a:headEnd type="none" w="sm" len="sm"/>
            <a:tailEnd type="stealth" w="med" len="med"/>
          </a:ln>
        </p:spPr>
      </p:cxnSp>
      <p:sp>
        <p:nvSpPr>
          <p:cNvPr id="1307" name="Google Shape;1307;p218"/>
          <p:cNvSpPr/>
          <p:nvPr/>
        </p:nvSpPr>
        <p:spPr>
          <a:xfrm>
            <a:off x="12859110" y="2418272"/>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8" name="Google Shape;1308;p218"/>
          <p:cNvSpPr/>
          <p:nvPr/>
        </p:nvSpPr>
        <p:spPr>
          <a:xfrm>
            <a:off x="12948250" y="3505413"/>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9" name="Google Shape;1309;p218"/>
          <p:cNvSpPr/>
          <p:nvPr/>
        </p:nvSpPr>
        <p:spPr>
          <a:xfrm>
            <a:off x="12859110" y="4531681"/>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0" name="Google Shape;1310;p218"/>
          <p:cNvSpPr/>
          <p:nvPr/>
        </p:nvSpPr>
        <p:spPr>
          <a:xfrm>
            <a:off x="12916620" y="5566698"/>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1" name="Google Shape;1311;p218"/>
          <p:cNvSpPr/>
          <p:nvPr/>
        </p:nvSpPr>
        <p:spPr>
          <a:xfrm>
            <a:off x="12447928" y="2608269"/>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1</a:t>
            </a:r>
            <a:endParaRPr sz="2200" b="0" i="0" u="none" strike="noStrike" cap="none">
              <a:solidFill>
                <a:srgbClr val="3F3F3F"/>
              </a:solidFill>
              <a:latin typeface="Open Sans"/>
              <a:ea typeface="Open Sans"/>
              <a:cs typeface="Open Sans"/>
              <a:sym typeface="Open Sans"/>
            </a:endParaRPr>
          </a:p>
        </p:txBody>
      </p:sp>
      <p:sp>
        <p:nvSpPr>
          <p:cNvPr id="1312" name="Google Shape;1312;p218"/>
          <p:cNvSpPr/>
          <p:nvPr/>
        </p:nvSpPr>
        <p:spPr>
          <a:xfrm>
            <a:off x="12505438" y="3721011"/>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2</a:t>
            </a:r>
            <a:endParaRPr sz="2200" b="0" i="0" u="none" strike="noStrike" cap="none">
              <a:solidFill>
                <a:srgbClr val="3F3F3F"/>
              </a:solidFill>
              <a:latin typeface="Open Sans"/>
              <a:ea typeface="Open Sans"/>
              <a:cs typeface="Open Sans"/>
              <a:sym typeface="Open Sans"/>
            </a:endParaRPr>
          </a:p>
        </p:txBody>
      </p:sp>
      <p:sp>
        <p:nvSpPr>
          <p:cNvPr id="1313" name="Google Shape;1313;p218"/>
          <p:cNvSpPr/>
          <p:nvPr/>
        </p:nvSpPr>
        <p:spPr>
          <a:xfrm>
            <a:off x="12447928" y="472167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3</a:t>
            </a:r>
            <a:endParaRPr sz="2200" b="0" i="0" u="none" strike="noStrike" cap="none">
              <a:solidFill>
                <a:srgbClr val="3F3F3F"/>
              </a:solidFill>
              <a:latin typeface="Open Sans"/>
              <a:ea typeface="Open Sans"/>
              <a:cs typeface="Open Sans"/>
              <a:sym typeface="Open Sans"/>
            </a:endParaRPr>
          </a:p>
        </p:txBody>
      </p:sp>
      <p:sp>
        <p:nvSpPr>
          <p:cNvPr id="1314" name="Google Shape;1314;p218"/>
          <p:cNvSpPr/>
          <p:nvPr/>
        </p:nvSpPr>
        <p:spPr>
          <a:xfrm>
            <a:off x="12537068" y="5756695"/>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4</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219"/>
          <p:cNvSpPr/>
          <p:nvPr/>
        </p:nvSpPr>
        <p:spPr>
          <a:xfrm>
            <a:off x="7504981" y="3824804"/>
            <a:ext cx="3088257" cy="1540826"/>
          </a:xfrm>
          <a:prstGeom prst="roundRect">
            <a:avLst>
              <a:gd name="adj" fmla="val 16667"/>
            </a:avLst>
          </a:prstGeom>
          <a:solidFill>
            <a:srgbClr val="F4B08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1" name="Google Shape;1321;p21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322" name="Google Shape;1322;p219"/>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323" name="Google Shape;1323;p219"/>
          <p:cNvSpPr txBox="1">
            <a:spLocks noGrp="1"/>
          </p:cNvSpPr>
          <p:nvPr>
            <p:ph type="body" idx="2"/>
          </p:nvPr>
        </p:nvSpPr>
        <p:spPr>
          <a:xfrm>
            <a:off x="979779" y="922068"/>
            <a:ext cx="14229348" cy="78502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The model with the lowest error will be selected as the most efficient model and the hyperparameters used in the model are finalized.</a:t>
            </a: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r>
              <a:rPr lang="en-IN" sz="2200"/>
              <a:t>                                Hyperparameters</a:t>
            </a:r>
            <a:endParaRPr sz="2200"/>
          </a:p>
        </p:txBody>
      </p:sp>
      <p:sp>
        <p:nvSpPr>
          <p:cNvPr id="1324" name="Google Shape;1324;p219"/>
          <p:cNvSpPr/>
          <p:nvPr/>
        </p:nvSpPr>
        <p:spPr>
          <a:xfrm>
            <a:off x="2432649" y="2921479"/>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5" name="Google Shape;1325;p219"/>
          <p:cNvSpPr/>
          <p:nvPr/>
        </p:nvSpPr>
        <p:spPr>
          <a:xfrm rot="10800000">
            <a:off x="5966623" y="2878345"/>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6" name="Google Shape;1326;p219"/>
          <p:cNvSpPr/>
          <p:nvPr/>
        </p:nvSpPr>
        <p:spPr>
          <a:xfrm rot="10800000">
            <a:off x="5966622"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7" name="Google Shape;1327;p219"/>
          <p:cNvSpPr/>
          <p:nvPr/>
        </p:nvSpPr>
        <p:spPr>
          <a:xfrm>
            <a:off x="2432649" y="4991818"/>
            <a:ext cx="534838" cy="1777041"/>
          </a:xfrm>
          <a:prstGeom prst="leftBracket">
            <a:avLst>
              <a:gd name="adj" fmla="val 8333"/>
            </a:avLst>
          </a:prstGeom>
          <a:noFill/>
          <a:ln w="9525" cap="flat" cmpd="sng">
            <a:solidFill>
              <a:srgbClr val="5597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28" name="Google Shape;1328;p219"/>
          <p:cNvSpPr/>
          <p:nvPr/>
        </p:nvSpPr>
        <p:spPr>
          <a:xfrm>
            <a:off x="2723070"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9" name="Google Shape;1329;p219"/>
          <p:cNvSpPr/>
          <p:nvPr/>
        </p:nvSpPr>
        <p:spPr>
          <a:xfrm>
            <a:off x="2723071"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0" name="Google Shape;1330;p219"/>
          <p:cNvSpPr/>
          <p:nvPr/>
        </p:nvSpPr>
        <p:spPr>
          <a:xfrm>
            <a:off x="4615131"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1" name="Google Shape;1331;p219"/>
          <p:cNvSpPr/>
          <p:nvPr/>
        </p:nvSpPr>
        <p:spPr>
          <a:xfrm>
            <a:off x="5561505" y="343906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2" name="Google Shape;1332;p219"/>
          <p:cNvSpPr/>
          <p:nvPr/>
        </p:nvSpPr>
        <p:spPr>
          <a:xfrm>
            <a:off x="3677728" y="5509403"/>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3" name="Google Shape;1333;p219"/>
          <p:cNvSpPr/>
          <p:nvPr/>
        </p:nvSpPr>
        <p:spPr>
          <a:xfrm>
            <a:off x="4615132" y="5515154"/>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4" name="Google Shape;1334;p219"/>
          <p:cNvSpPr/>
          <p:nvPr/>
        </p:nvSpPr>
        <p:spPr>
          <a:xfrm>
            <a:off x="5561505" y="5509402"/>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5" name="Google Shape;1335;p219"/>
          <p:cNvSpPr/>
          <p:nvPr/>
        </p:nvSpPr>
        <p:spPr>
          <a:xfrm>
            <a:off x="3677727" y="3395929"/>
            <a:ext cx="741871" cy="741872"/>
          </a:xfrm>
          <a:prstGeom prst="ellipse">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6" name="Google Shape;1336;p219"/>
          <p:cNvSpPr/>
          <p:nvPr/>
        </p:nvSpPr>
        <p:spPr>
          <a:xfrm>
            <a:off x="296748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5</a:t>
            </a:r>
            <a:endParaRPr sz="2200" b="0" i="0" u="none" strike="noStrike" cap="none">
              <a:solidFill>
                <a:srgbClr val="3F3F3F"/>
              </a:solidFill>
              <a:latin typeface="Open Sans"/>
              <a:ea typeface="Open Sans"/>
              <a:cs typeface="Open Sans"/>
              <a:sym typeface="Open Sans"/>
            </a:endParaRPr>
          </a:p>
        </p:txBody>
      </p:sp>
      <p:sp>
        <p:nvSpPr>
          <p:cNvPr id="1337" name="Google Shape;1337;p219"/>
          <p:cNvSpPr/>
          <p:nvPr/>
        </p:nvSpPr>
        <p:spPr>
          <a:xfrm>
            <a:off x="3855637" y="35514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2</a:t>
            </a:r>
            <a:endParaRPr sz="2200" b="0" i="0" u="none" strike="noStrike" cap="none">
              <a:solidFill>
                <a:srgbClr val="3F3F3F"/>
              </a:solidFill>
              <a:latin typeface="Open Sans"/>
              <a:ea typeface="Open Sans"/>
              <a:cs typeface="Open Sans"/>
              <a:sym typeface="Open Sans"/>
            </a:endParaRPr>
          </a:p>
        </p:txBody>
      </p:sp>
      <p:sp>
        <p:nvSpPr>
          <p:cNvPr id="1338" name="Google Shape;1338;p219"/>
          <p:cNvSpPr/>
          <p:nvPr/>
        </p:nvSpPr>
        <p:spPr>
          <a:xfrm>
            <a:off x="4816047" y="5670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7</a:t>
            </a:r>
            <a:endParaRPr sz="2200" b="0" i="0" u="none" strike="noStrike" cap="none">
              <a:solidFill>
                <a:srgbClr val="3F3F3F"/>
              </a:solidFill>
              <a:latin typeface="Open Sans"/>
              <a:ea typeface="Open Sans"/>
              <a:cs typeface="Open Sans"/>
              <a:sym typeface="Open Sans"/>
            </a:endParaRPr>
          </a:p>
        </p:txBody>
      </p:sp>
      <p:sp>
        <p:nvSpPr>
          <p:cNvPr id="1339" name="Google Shape;1339;p219"/>
          <p:cNvSpPr/>
          <p:nvPr/>
        </p:nvSpPr>
        <p:spPr>
          <a:xfrm>
            <a:off x="4816046" y="3585646"/>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3</a:t>
            </a:r>
            <a:endParaRPr sz="2200" b="0" i="0" u="none" strike="noStrike" cap="none">
              <a:solidFill>
                <a:srgbClr val="3F3F3F"/>
              </a:solidFill>
              <a:latin typeface="Open Sans"/>
              <a:ea typeface="Open Sans"/>
              <a:cs typeface="Open Sans"/>
              <a:sym typeface="Open Sans"/>
            </a:endParaRPr>
          </a:p>
        </p:txBody>
      </p:sp>
      <p:sp>
        <p:nvSpPr>
          <p:cNvPr id="1340" name="Google Shape;1340;p219"/>
          <p:cNvSpPr/>
          <p:nvPr/>
        </p:nvSpPr>
        <p:spPr>
          <a:xfrm>
            <a:off x="3878641"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6</a:t>
            </a:r>
            <a:endParaRPr sz="2200" b="0" i="0" u="none" strike="noStrike" cap="none">
              <a:solidFill>
                <a:srgbClr val="3F3F3F"/>
              </a:solidFill>
              <a:latin typeface="Open Sans"/>
              <a:ea typeface="Open Sans"/>
              <a:cs typeface="Open Sans"/>
              <a:sym typeface="Open Sans"/>
            </a:endParaRPr>
          </a:p>
        </p:txBody>
      </p:sp>
      <p:sp>
        <p:nvSpPr>
          <p:cNvPr id="1341" name="Google Shape;1341;p219"/>
          <p:cNvSpPr/>
          <p:nvPr/>
        </p:nvSpPr>
        <p:spPr>
          <a:xfrm>
            <a:off x="7838557" y="4439942"/>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Grid Search</a:t>
            </a:r>
            <a:endParaRPr sz="2200" b="0" i="0" u="none" strike="noStrike" cap="none">
              <a:solidFill>
                <a:srgbClr val="3F3F3F"/>
              </a:solidFill>
              <a:latin typeface="Open Sans"/>
              <a:ea typeface="Open Sans"/>
              <a:cs typeface="Open Sans"/>
              <a:sym typeface="Open Sans"/>
            </a:endParaRPr>
          </a:p>
        </p:txBody>
      </p:sp>
      <p:sp>
        <p:nvSpPr>
          <p:cNvPr id="1342" name="Google Shape;1342;p219"/>
          <p:cNvSpPr/>
          <p:nvPr/>
        </p:nvSpPr>
        <p:spPr>
          <a:xfrm>
            <a:off x="5762420" y="568632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8</a:t>
            </a:r>
            <a:endParaRPr sz="2200" b="0" i="0" u="none" strike="noStrike" cap="none">
              <a:solidFill>
                <a:srgbClr val="3F3F3F"/>
              </a:solidFill>
              <a:latin typeface="Open Sans"/>
              <a:ea typeface="Open Sans"/>
              <a:cs typeface="Open Sans"/>
              <a:sym typeface="Open Sans"/>
            </a:endParaRPr>
          </a:p>
        </p:txBody>
      </p:sp>
      <p:sp>
        <p:nvSpPr>
          <p:cNvPr id="1343" name="Google Shape;1343;p219"/>
          <p:cNvSpPr/>
          <p:nvPr/>
        </p:nvSpPr>
        <p:spPr>
          <a:xfrm>
            <a:off x="2959652" y="3594555"/>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1</a:t>
            </a:r>
            <a:endParaRPr sz="2200" b="0" i="0" u="none" strike="noStrike" cap="none">
              <a:solidFill>
                <a:srgbClr val="3F3F3F"/>
              </a:solidFill>
              <a:latin typeface="Open Sans"/>
              <a:ea typeface="Open Sans"/>
              <a:cs typeface="Open Sans"/>
              <a:sym typeface="Open Sans"/>
            </a:endParaRPr>
          </a:p>
        </p:txBody>
      </p:sp>
      <p:sp>
        <p:nvSpPr>
          <p:cNvPr id="1344" name="Google Shape;1344;p219"/>
          <p:cNvSpPr/>
          <p:nvPr/>
        </p:nvSpPr>
        <p:spPr>
          <a:xfrm>
            <a:off x="5796601" y="3609361"/>
            <a:ext cx="34003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4</a:t>
            </a:r>
            <a:endParaRPr sz="2200" b="0" i="0" u="none" strike="noStrike" cap="none">
              <a:solidFill>
                <a:srgbClr val="3F3F3F"/>
              </a:solidFill>
              <a:latin typeface="Open Sans"/>
              <a:ea typeface="Open Sans"/>
              <a:cs typeface="Open Sans"/>
              <a:sym typeface="Open Sans"/>
            </a:endParaRPr>
          </a:p>
        </p:txBody>
      </p:sp>
      <p:cxnSp>
        <p:nvCxnSpPr>
          <p:cNvPr id="1345" name="Google Shape;1345;p219"/>
          <p:cNvCxnSpPr/>
          <p:nvPr/>
        </p:nvCxnSpPr>
        <p:spPr>
          <a:xfrm>
            <a:off x="6303376" y="3855679"/>
            <a:ext cx="1069675" cy="731016"/>
          </a:xfrm>
          <a:prstGeom prst="straightConnector1">
            <a:avLst/>
          </a:prstGeom>
          <a:noFill/>
          <a:ln w="28575" cap="flat" cmpd="sng">
            <a:solidFill>
              <a:srgbClr val="525252"/>
            </a:solidFill>
            <a:prstDash val="dash"/>
            <a:round/>
            <a:headEnd type="none" w="sm" len="sm"/>
            <a:tailEnd type="stealth" w="med" len="med"/>
          </a:ln>
        </p:spPr>
      </p:cxnSp>
      <p:cxnSp>
        <p:nvCxnSpPr>
          <p:cNvPr id="1346" name="Google Shape;1346;p219"/>
          <p:cNvCxnSpPr/>
          <p:nvPr/>
        </p:nvCxnSpPr>
        <p:spPr>
          <a:xfrm rot="10800000" flipH="1">
            <a:off x="6303376" y="5210355"/>
            <a:ext cx="1069675" cy="668035"/>
          </a:xfrm>
          <a:prstGeom prst="straightConnector1">
            <a:avLst/>
          </a:prstGeom>
          <a:noFill/>
          <a:ln w="28575" cap="flat" cmpd="sng">
            <a:solidFill>
              <a:srgbClr val="525252"/>
            </a:solidFill>
            <a:prstDash val="dash"/>
            <a:round/>
            <a:headEnd type="none" w="sm" len="sm"/>
            <a:tailEnd type="stealth" w="med" len="med"/>
          </a:ln>
        </p:spPr>
      </p:cxnSp>
      <p:cxnSp>
        <p:nvCxnSpPr>
          <p:cNvPr id="1347" name="Google Shape;1347;p219"/>
          <p:cNvCxnSpPr/>
          <p:nvPr/>
        </p:nvCxnSpPr>
        <p:spPr>
          <a:xfrm rot="10800000" flipH="1">
            <a:off x="10627744" y="2950237"/>
            <a:ext cx="2145102" cy="1567234"/>
          </a:xfrm>
          <a:prstGeom prst="straightConnector1">
            <a:avLst/>
          </a:prstGeom>
          <a:noFill/>
          <a:ln w="28575" cap="flat" cmpd="sng">
            <a:solidFill>
              <a:srgbClr val="525252"/>
            </a:solidFill>
            <a:prstDash val="dash"/>
            <a:round/>
            <a:headEnd type="none" w="sm" len="sm"/>
            <a:tailEnd type="stealth" w="med" len="med"/>
          </a:ln>
        </p:spPr>
      </p:cxnSp>
      <p:cxnSp>
        <p:nvCxnSpPr>
          <p:cNvPr id="1348" name="Google Shape;1348;p219"/>
          <p:cNvCxnSpPr/>
          <p:nvPr/>
        </p:nvCxnSpPr>
        <p:spPr>
          <a:xfrm rot="10800000" flipH="1">
            <a:off x="10702507" y="4077137"/>
            <a:ext cx="2245743" cy="612310"/>
          </a:xfrm>
          <a:prstGeom prst="straightConnector1">
            <a:avLst/>
          </a:prstGeom>
          <a:noFill/>
          <a:ln w="28575" cap="flat" cmpd="sng">
            <a:solidFill>
              <a:srgbClr val="525252"/>
            </a:solidFill>
            <a:prstDash val="dash"/>
            <a:round/>
            <a:headEnd type="none" w="sm" len="sm"/>
            <a:tailEnd type="stealth" w="med" len="med"/>
          </a:ln>
        </p:spPr>
      </p:cxnSp>
      <p:cxnSp>
        <p:nvCxnSpPr>
          <p:cNvPr id="1349" name="Google Shape;1349;p219"/>
          <p:cNvCxnSpPr/>
          <p:nvPr/>
        </p:nvCxnSpPr>
        <p:spPr>
          <a:xfrm>
            <a:off x="10627744" y="4767369"/>
            <a:ext cx="2145102" cy="169753"/>
          </a:xfrm>
          <a:prstGeom prst="straightConnector1">
            <a:avLst/>
          </a:prstGeom>
          <a:noFill/>
          <a:ln w="28575" cap="flat" cmpd="sng">
            <a:solidFill>
              <a:srgbClr val="525252"/>
            </a:solidFill>
            <a:prstDash val="dash"/>
            <a:round/>
            <a:headEnd type="none" w="sm" len="sm"/>
            <a:tailEnd type="stealth" w="med" len="med"/>
          </a:ln>
        </p:spPr>
      </p:cxnSp>
      <p:cxnSp>
        <p:nvCxnSpPr>
          <p:cNvPr id="1350" name="Google Shape;1350;p219"/>
          <p:cNvCxnSpPr/>
          <p:nvPr/>
        </p:nvCxnSpPr>
        <p:spPr>
          <a:xfrm>
            <a:off x="10627744" y="4988942"/>
            <a:ext cx="2145102" cy="957752"/>
          </a:xfrm>
          <a:prstGeom prst="straightConnector1">
            <a:avLst/>
          </a:prstGeom>
          <a:noFill/>
          <a:ln w="28575" cap="flat" cmpd="sng">
            <a:solidFill>
              <a:srgbClr val="525252"/>
            </a:solidFill>
            <a:prstDash val="dash"/>
            <a:round/>
            <a:headEnd type="none" w="sm" len="sm"/>
            <a:tailEnd type="stealth" w="med" len="med"/>
          </a:ln>
        </p:spPr>
      </p:cxnSp>
      <p:sp>
        <p:nvSpPr>
          <p:cNvPr id="1351" name="Google Shape;1351;p219"/>
          <p:cNvSpPr/>
          <p:nvPr/>
        </p:nvSpPr>
        <p:spPr>
          <a:xfrm>
            <a:off x="12859110" y="2418272"/>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2" name="Google Shape;1352;p219"/>
          <p:cNvSpPr/>
          <p:nvPr/>
        </p:nvSpPr>
        <p:spPr>
          <a:xfrm>
            <a:off x="12948250" y="3505413"/>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3" name="Google Shape;1353;p219"/>
          <p:cNvSpPr/>
          <p:nvPr/>
        </p:nvSpPr>
        <p:spPr>
          <a:xfrm>
            <a:off x="12859110" y="4531681"/>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4" name="Google Shape;1354;p219"/>
          <p:cNvSpPr/>
          <p:nvPr/>
        </p:nvSpPr>
        <p:spPr>
          <a:xfrm>
            <a:off x="12916620" y="5566698"/>
            <a:ext cx="1621766" cy="810883"/>
          </a:xfrm>
          <a:prstGeom prst="ellipse">
            <a:avLst/>
          </a:prstGeom>
          <a:solidFill>
            <a:srgbClr val="FBE4D4"/>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5" name="Google Shape;1355;p219"/>
          <p:cNvSpPr/>
          <p:nvPr/>
        </p:nvSpPr>
        <p:spPr>
          <a:xfrm>
            <a:off x="12447928" y="2608269"/>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1</a:t>
            </a:r>
            <a:endParaRPr sz="2200" b="0" i="0" u="none" strike="noStrike" cap="none">
              <a:solidFill>
                <a:srgbClr val="3F3F3F"/>
              </a:solidFill>
              <a:latin typeface="Open Sans"/>
              <a:ea typeface="Open Sans"/>
              <a:cs typeface="Open Sans"/>
              <a:sym typeface="Open Sans"/>
            </a:endParaRPr>
          </a:p>
        </p:txBody>
      </p:sp>
      <p:sp>
        <p:nvSpPr>
          <p:cNvPr id="1356" name="Google Shape;1356;p219"/>
          <p:cNvSpPr/>
          <p:nvPr/>
        </p:nvSpPr>
        <p:spPr>
          <a:xfrm>
            <a:off x="12505438" y="3721011"/>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2</a:t>
            </a:r>
            <a:endParaRPr sz="2200" b="0" i="0" u="none" strike="noStrike" cap="none">
              <a:solidFill>
                <a:srgbClr val="3F3F3F"/>
              </a:solidFill>
              <a:latin typeface="Open Sans"/>
              <a:ea typeface="Open Sans"/>
              <a:cs typeface="Open Sans"/>
              <a:sym typeface="Open Sans"/>
            </a:endParaRPr>
          </a:p>
        </p:txBody>
      </p:sp>
      <p:sp>
        <p:nvSpPr>
          <p:cNvPr id="1357" name="Google Shape;1357;p219"/>
          <p:cNvSpPr/>
          <p:nvPr/>
        </p:nvSpPr>
        <p:spPr>
          <a:xfrm>
            <a:off x="12447928" y="472167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3</a:t>
            </a:r>
            <a:endParaRPr sz="2200" b="0" i="0" u="none" strike="noStrike" cap="none">
              <a:solidFill>
                <a:srgbClr val="3F3F3F"/>
              </a:solidFill>
              <a:latin typeface="Open Sans"/>
              <a:ea typeface="Open Sans"/>
              <a:cs typeface="Open Sans"/>
              <a:sym typeface="Open Sans"/>
            </a:endParaRPr>
          </a:p>
        </p:txBody>
      </p:sp>
      <p:sp>
        <p:nvSpPr>
          <p:cNvPr id="1358" name="Google Shape;1358;p219"/>
          <p:cNvSpPr/>
          <p:nvPr/>
        </p:nvSpPr>
        <p:spPr>
          <a:xfrm>
            <a:off x="12537068" y="5756695"/>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Model 4</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22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365" name="Google Shape;1365;p220"/>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366" name="Google Shape;1366;p220"/>
          <p:cNvSpPr txBox="1">
            <a:spLocks noGrp="1"/>
          </p:cNvSpPr>
          <p:nvPr>
            <p:ph type="body" idx="2"/>
          </p:nvPr>
        </p:nvSpPr>
        <p:spPr>
          <a:xfrm>
            <a:off x="979779" y="922068"/>
            <a:ext cx="14229348" cy="78502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To select the hyperparameters, the given data is divided into three different parts.</a:t>
            </a: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p:txBody>
      </p:sp>
      <p:cxnSp>
        <p:nvCxnSpPr>
          <p:cNvPr id="1367" name="Google Shape;1367;p220"/>
          <p:cNvCxnSpPr/>
          <p:nvPr/>
        </p:nvCxnSpPr>
        <p:spPr>
          <a:xfrm flipH="1">
            <a:off x="5017687" y="4077730"/>
            <a:ext cx="2288667" cy="2305817"/>
          </a:xfrm>
          <a:prstGeom prst="straightConnector1">
            <a:avLst/>
          </a:prstGeom>
          <a:noFill/>
          <a:ln w="28575" cap="flat" cmpd="sng">
            <a:solidFill>
              <a:srgbClr val="525252"/>
            </a:solidFill>
            <a:prstDash val="dash"/>
            <a:round/>
            <a:headEnd type="none" w="sm" len="sm"/>
            <a:tailEnd type="stealth" w="med" len="med"/>
          </a:ln>
        </p:spPr>
      </p:cxnSp>
      <p:sp>
        <p:nvSpPr>
          <p:cNvPr id="1368" name="Google Shape;1368;p220"/>
          <p:cNvSpPr/>
          <p:nvPr/>
        </p:nvSpPr>
        <p:spPr>
          <a:xfrm>
            <a:off x="3795623" y="6383547"/>
            <a:ext cx="2415396" cy="1035170"/>
          </a:xfrm>
          <a:prstGeom prst="roundRect">
            <a:avLst>
              <a:gd name="adj" fmla="val 16667"/>
            </a:avLst>
          </a:prstGeom>
          <a:solidFill>
            <a:srgbClr val="F4B081"/>
          </a:solidFill>
          <a:ln w="25400"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9" name="Google Shape;1369;p220"/>
          <p:cNvSpPr/>
          <p:nvPr/>
        </p:nvSpPr>
        <p:spPr>
          <a:xfrm>
            <a:off x="7303719" y="6383547"/>
            <a:ext cx="2415396" cy="1035170"/>
          </a:xfrm>
          <a:prstGeom prst="roundRect">
            <a:avLst>
              <a:gd name="adj" fmla="val 16667"/>
            </a:avLst>
          </a:prstGeom>
          <a:solidFill>
            <a:srgbClr val="D0CECE"/>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0" name="Google Shape;1370;p220"/>
          <p:cNvSpPr/>
          <p:nvPr/>
        </p:nvSpPr>
        <p:spPr>
          <a:xfrm>
            <a:off x="10946096" y="6383547"/>
            <a:ext cx="2415396" cy="1035170"/>
          </a:xfrm>
          <a:prstGeom prst="roundRect">
            <a:avLst>
              <a:gd name="adj" fmla="val 16667"/>
            </a:avLst>
          </a:prstGeom>
          <a:solidFill>
            <a:schemeClr val="accent1"/>
          </a:solidFill>
          <a:ln w="25400" cap="flat" cmpd="sng">
            <a:solidFill>
              <a:srgbClr val="B3C6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71" name="Google Shape;1371;p220"/>
          <p:cNvSpPr/>
          <p:nvPr/>
        </p:nvSpPr>
        <p:spPr>
          <a:xfrm>
            <a:off x="10946096"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Testing</a:t>
            </a:r>
            <a:endParaRPr sz="2200" b="0" i="0" u="none" strike="noStrike" cap="none">
              <a:solidFill>
                <a:srgbClr val="3F3F3F"/>
              </a:solidFill>
              <a:latin typeface="Open Sans"/>
              <a:ea typeface="Open Sans"/>
              <a:cs typeface="Open Sans"/>
              <a:sym typeface="Open Sans"/>
            </a:endParaRPr>
          </a:p>
        </p:txBody>
      </p:sp>
      <p:sp>
        <p:nvSpPr>
          <p:cNvPr id="1372" name="Google Shape;1372;p220"/>
          <p:cNvSpPr/>
          <p:nvPr/>
        </p:nvSpPr>
        <p:spPr>
          <a:xfrm>
            <a:off x="3795623"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Training</a:t>
            </a:r>
            <a:endParaRPr sz="2200" b="0" i="0" u="none" strike="noStrike" cap="none">
              <a:solidFill>
                <a:srgbClr val="3F3F3F"/>
              </a:solidFill>
              <a:latin typeface="Open Sans"/>
              <a:ea typeface="Open Sans"/>
              <a:cs typeface="Open Sans"/>
              <a:sym typeface="Open Sans"/>
            </a:endParaRPr>
          </a:p>
        </p:txBody>
      </p:sp>
      <p:sp>
        <p:nvSpPr>
          <p:cNvPr id="1373" name="Google Shape;1373;p220"/>
          <p:cNvSpPr/>
          <p:nvPr/>
        </p:nvSpPr>
        <p:spPr>
          <a:xfrm>
            <a:off x="7289352" y="6685687"/>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Validation</a:t>
            </a:r>
            <a:endParaRPr sz="2200" b="0" i="0" u="none" strike="noStrike" cap="none">
              <a:solidFill>
                <a:srgbClr val="3F3F3F"/>
              </a:solidFill>
              <a:latin typeface="Open Sans"/>
              <a:ea typeface="Open Sans"/>
              <a:cs typeface="Open Sans"/>
              <a:sym typeface="Open Sans"/>
            </a:endParaRPr>
          </a:p>
        </p:txBody>
      </p:sp>
      <p:pic>
        <p:nvPicPr>
          <p:cNvPr id="1374" name="Google Shape;1374;p220"/>
          <p:cNvPicPr preferRelativeResize="0"/>
          <p:nvPr/>
        </p:nvPicPr>
        <p:blipFill rotWithShape="1">
          <a:blip r:embed="rId4">
            <a:alphaModFix/>
          </a:blip>
          <a:srcRect/>
          <a:stretch/>
        </p:blipFill>
        <p:spPr>
          <a:xfrm>
            <a:off x="7306354" y="2197746"/>
            <a:ext cx="1879984" cy="1879984"/>
          </a:xfrm>
          <a:prstGeom prst="rect">
            <a:avLst/>
          </a:prstGeom>
          <a:noFill/>
          <a:ln>
            <a:noFill/>
          </a:ln>
        </p:spPr>
      </p:pic>
      <p:cxnSp>
        <p:nvCxnSpPr>
          <p:cNvPr id="1375" name="Google Shape;1375;p220"/>
          <p:cNvCxnSpPr/>
          <p:nvPr/>
        </p:nvCxnSpPr>
        <p:spPr>
          <a:xfrm>
            <a:off x="8341111" y="4114018"/>
            <a:ext cx="0" cy="2148759"/>
          </a:xfrm>
          <a:prstGeom prst="straightConnector1">
            <a:avLst/>
          </a:prstGeom>
          <a:noFill/>
          <a:ln w="28575" cap="flat" cmpd="sng">
            <a:solidFill>
              <a:srgbClr val="525252"/>
            </a:solidFill>
            <a:prstDash val="dash"/>
            <a:round/>
            <a:headEnd type="none" w="sm" len="sm"/>
            <a:tailEnd type="stealth" w="med" len="med"/>
          </a:ln>
        </p:spPr>
      </p:cxnSp>
      <p:cxnSp>
        <p:nvCxnSpPr>
          <p:cNvPr id="1376" name="Google Shape;1376;p220"/>
          <p:cNvCxnSpPr>
            <a:endCxn id="1370" idx="0"/>
          </p:cNvCxnSpPr>
          <p:nvPr/>
        </p:nvCxnSpPr>
        <p:spPr>
          <a:xfrm>
            <a:off x="9139694" y="4114047"/>
            <a:ext cx="3014100" cy="2269500"/>
          </a:xfrm>
          <a:prstGeom prst="straightConnector1">
            <a:avLst/>
          </a:prstGeom>
          <a:noFill/>
          <a:ln w="28575" cap="flat" cmpd="sng">
            <a:solidFill>
              <a:srgbClr val="525252"/>
            </a:solidFill>
            <a:prstDash val="dash"/>
            <a:round/>
            <a:headEnd type="none" w="sm" len="sm"/>
            <a:tailEnd type="stealth"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22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383" name="Google Shape;1383;p221"/>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384" name="Google Shape;1384;p221"/>
          <p:cNvSpPr txBox="1">
            <a:spLocks noGrp="1"/>
          </p:cNvSpPr>
          <p:nvPr>
            <p:ph type="body" idx="2"/>
          </p:nvPr>
        </p:nvSpPr>
        <p:spPr>
          <a:xfrm>
            <a:off x="979779" y="922068"/>
            <a:ext cx="14229348" cy="78502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Select the hyperparameter that minimizes the error in the validation set.</a:t>
            </a: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p:txBody>
      </p:sp>
      <p:cxnSp>
        <p:nvCxnSpPr>
          <p:cNvPr id="1385" name="Google Shape;1385;p221"/>
          <p:cNvCxnSpPr/>
          <p:nvPr/>
        </p:nvCxnSpPr>
        <p:spPr>
          <a:xfrm>
            <a:off x="8336813" y="4077730"/>
            <a:ext cx="0" cy="2170498"/>
          </a:xfrm>
          <a:prstGeom prst="straightConnector1">
            <a:avLst/>
          </a:prstGeom>
          <a:noFill/>
          <a:ln w="28575" cap="flat" cmpd="sng">
            <a:solidFill>
              <a:srgbClr val="525252"/>
            </a:solidFill>
            <a:prstDash val="dash"/>
            <a:round/>
            <a:headEnd type="none" w="sm" len="sm"/>
            <a:tailEnd type="stealth" w="med" len="med"/>
          </a:ln>
        </p:spPr>
      </p:cxnSp>
      <p:sp>
        <p:nvSpPr>
          <p:cNvPr id="1386" name="Google Shape;1386;p221"/>
          <p:cNvSpPr/>
          <p:nvPr/>
        </p:nvSpPr>
        <p:spPr>
          <a:xfrm>
            <a:off x="3795623" y="6383547"/>
            <a:ext cx="2415396" cy="1035170"/>
          </a:xfrm>
          <a:prstGeom prst="roundRect">
            <a:avLst>
              <a:gd name="adj" fmla="val 16667"/>
            </a:avLst>
          </a:prstGeom>
          <a:solidFill>
            <a:srgbClr val="F4B081"/>
          </a:solidFill>
          <a:ln w="25400"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7" name="Google Shape;1387;p221"/>
          <p:cNvSpPr/>
          <p:nvPr/>
        </p:nvSpPr>
        <p:spPr>
          <a:xfrm>
            <a:off x="7128302" y="6383547"/>
            <a:ext cx="2415396" cy="1035170"/>
          </a:xfrm>
          <a:prstGeom prst="roundRect">
            <a:avLst>
              <a:gd name="adj" fmla="val 16667"/>
            </a:avLst>
          </a:prstGeom>
          <a:solidFill>
            <a:srgbClr val="D0CECE"/>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8" name="Google Shape;1388;p221"/>
          <p:cNvSpPr/>
          <p:nvPr/>
        </p:nvSpPr>
        <p:spPr>
          <a:xfrm>
            <a:off x="10825325" y="6383547"/>
            <a:ext cx="2415396" cy="1035170"/>
          </a:xfrm>
          <a:prstGeom prst="roundRect">
            <a:avLst>
              <a:gd name="adj" fmla="val 16667"/>
            </a:avLst>
          </a:prstGeom>
          <a:solidFill>
            <a:schemeClr val="accent1"/>
          </a:solidFill>
          <a:ln w="25400" cap="flat" cmpd="sng">
            <a:solidFill>
              <a:srgbClr val="B3C6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9" name="Google Shape;1389;p221"/>
          <p:cNvSpPr/>
          <p:nvPr/>
        </p:nvSpPr>
        <p:spPr>
          <a:xfrm>
            <a:off x="10756313"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Test</a:t>
            </a:r>
            <a:endParaRPr sz="2200" b="0" i="0" u="none" strike="noStrike" cap="none">
              <a:solidFill>
                <a:srgbClr val="3F3F3F"/>
              </a:solidFill>
              <a:latin typeface="Open Sans"/>
              <a:ea typeface="Open Sans"/>
              <a:cs typeface="Open Sans"/>
              <a:sym typeface="Open Sans"/>
            </a:endParaRPr>
          </a:p>
        </p:txBody>
      </p:sp>
      <p:sp>
        <p:nvSpPr>
          <p:cNvPr id="1390" name="Google Shape;1390;p221"/>
          <p:cNvSpPr/>
          <p:nvPr/>
        </p:nvSpPr>
        <p:spPr>
          <a:xfrm>
            <a:off x="3795623"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Training</a:t>
            </a:r>
            <a:endParaRPr sz="2200" b="0" i="0" u="none" strike="noStrike" cap="none">
              <a:solidFill>
                <a:srgbClr val="3F3F3F"/>
              </a:solidFill>
              <a:latin typeface="Open Sans"/>
              <a:ea typeface="Open Sans"/>
              <a:cs typeface="Open Sans"/>
              <a:sym typeface="Open Sans"/>
            </a:endParaRPr>
          </a:p>
        </p:txBody>
      </p:sp>
      <p:sp>
        <p:nvSpPr>
          <p:cNvPr id="1391" name="Google Shape;1391;p221"/>
          <p:cNvSpPr/>
          <p:nvPr/>
        </p:nvSpPr>
        <p:spPr>
          <a:xfrm>
            <a:off x="7134075" y="6685687"/>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Validation</a:t>
            </a:r>
            <a:endParaRPr sz="2200" b="0" i="0" u="none" strike="noStrike" cap="none">
              <a:solidFill>
                <a:srgbClr val="3F3F3F"/>
              </a:solidFill>
              <a:latin typeface="Open Sans"/>
              <a:ea typeface="Open Sans"/>
              <a:cs typeface="Open Sans"/>
              <a:sym typeface="Open Sans"/>
            </a:endParaRPr>
          </a:p>
        </p:txBody>
      </p:sp>
      <p:pic>
        <p:nvPicPr>
          <p:cNvPr id="1392" name="Google Shape;1392;p221"/>
          <p:cNvPicPr preferRelativeResize="0"/>
          <p:nvPr/>
        </p:nvPicPr>
        <p:blipFill rotWithShape="1">
          <a:blip r:embed="rId4">
            <a:alphaModFix/>
          </a:blip>
          <a:srcRect/>
          <a:stretch/>
        </p:blipFill>
        <p:spPr>
          <a:xfrm>
            <a:off x="7306354" y="2197746"/>
            <a:ext cx="1879984" cy="187998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22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Grid Search</a:t>
            </a:r>
            <a:endParaRPr/>
          </a:p>
        </p:txBody>
      </p:sp>
      <p:pic>
        <p:nvPicPr>
          <p:cNvPr id="1399" name="Google Shape;1399;p222"/>
          <p:cNvPicPr preferRelativeResize="0"/>
          <p:nvPr/>
        </p:nvPicPr>
        <p:blipFill rotWithShape="1">
          <a:blip r:embed="rId3">
            <a:alphaModFix/>
          </a:blip>
          <a:srcRect/>
          <a:stretch/>
        </p:blipFill>
        <p:spPr>
          <a:xfrm>
            <a:off x="6431849" y="751273"/>
            <a:ext cx="3664013" cy="341591"/>
          </a:xfrm>
          <a:prstGeom prst="rect">
            <a:avLst/>
          </a:prstGeom>
          <a:noFill/>
          <a:ln>
            <a:noFill/>
          </a:ln>
        </p:spPr>
      </p:pic>
      <p:sp>
        <p:nvSpPr>
          <p:cNvPr id="1400" name="Google Shape;1400;p222"/>
          <p:cNvSpPr txBox="1">
            <a:spLocks noGrp="1"/>
          </p:cNvSpPr>
          <p:nvPr>
            <p:ph type="body" idx="2"/>
          </p:nvPr>
        </p:nvSpPr>
        <p:spPr>
          <a:xfrm>
            <a:off x="979779" y="922068"/>
            <a:ext cx="14229348" cy="785024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Finally, the model is tested with the selected hyperparameters to assess its performance.</a:t>
            </a: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a:p>
            <a:pPr marL="76200" lvl="0" indent="0" algn="l" rtl="0">
              <a:lnSpc>
                <a:spcPct val="100000"/>
              </a:lnSpc>
              <a:spcBef>
                <a:spcPts val="1333"/>
              </a:spcBef>
              <a:spcAft>
                <a:spcPts val="0"/>
              </a:spcAft>
              <a:buSzPts val="2400"/>
              <a:buNone/>
            </a:pPr>
            <a:endParaRPr sz="2200"/>
          </a:p>
        </p:txBody>
      </p:sp>
      <p:cxnSp>
        <p:nvCxnSpPr>
          <p:cNvPr id="1401" name="Google Shape;1401;p222"/>
          <p:cNvCxnSpPr/>
          <p:nvPr/>
        </p:nvCxnSpPr>
        <p:spPr>
          <a:xfrm>
            <a:off x="8336813" y="4077730"/>
            <a:ext cx="3816981" cy="2305817"/>
          </a:xfrm>
          <a:prstGeom prst="straightConnector1">
            <a:avLst/>
          </a:prstGeom>
          <a:noFill/>
          <a:ln w="28575" cap="flat" cmpd="sng">
            <a:solidFill>
              <a:srgbClr val="525252"/>
            </a:solidFill>
            <a:prstDash val="dash"/>
            <a:round/>
            <a:headEnd type="none" w="sm" len="sm"/>
            <a:tailEnd type="stealth" w="med" len="med"/>
          </a:ln>
        </p:spPr>
      </p:cxnSp>
      <p:sp>
        <p:nvSpPr>
          <p:cNvPr id="1402" name="Google Shape;1402;p222"/>
          <p:cNvSpPr/>
          <p:nvPr/>
        </p:nvSpPr>
        <p:spPr>
          <a:xfrm>
            <a:off x="3795623" y="6383547"/>
            <a:ext cx="2415396" cy="1035170"/>
          </a:xfrm>
          <a:prstGeom prst="roundRect">
            <a:avLst>
              <a:gd name="adj" fmla="val 16667"/>
            </a:avLst>
          </a:prstGeom>
          <a:solidFill>
            <a:srgbClr val="F4B081"/>
          </a:solidFill>
          <a:ln w="25400"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3" name="Google Shape;1403;p222"/>
          <p:cNvSpPr/>
          <p:nvPr/>
        </p:nvSpPr>
        <p:spPr>
          <a:xfrm>
            <a:off x="7165695" y="6383547"/>
            <a:ext cx="2415396" cy="1035170"/>
          </a:xfrm>
          <a:prstGeom prst="roundRect">
            <a:avLst>
              <a:gd name="adj" fmla="val 16667"/>
            </a:avLst>
          </a:prstGeom>
          <a:solidFill>
            <a:srgbClr val="D0CECE"/>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4" name="Google Shape;1404;p222"/>
          <p:cNvSpPr/>
          <p:nvPr/>
        </p:nvSpPr>
        <p:spPr>
          <a:xfrm>
            <a:off x="10946096" y="6383547"/>
            <a:ext cx="2415396" cy="1035170"/>
          </a:xfrm>
          <a:prstGeom prst="roundRect">
            <a:avLst>
              <a:gd name="adj" fmla="val 16667"/>
            </a:avLst>
          </a:prstGeom>
          <a:solidFill>
            <a:schemeClr val="accent1"/>
          </a:solidFill>
          <a:ln w="25400" cap="flat" cmpd="sng">
            <a:solidFill>
              <a:srgbClr val="B3C6E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05" name="Google Shape;1405;p222"/>
          <p:cNvSpPr/>
          <p:nvPr/>
        </p:nvSpPr>
        <p:spPr>
          <a:xfrm>
            <a:off x="10946096"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Test</a:t>
            </a:r>
            <a:endParaRPr sz="2200" b="0" i="0" u="none" strike="noStrike" cap="none">
              <a:solidFill>
                <a:srgbClr val="3F3F3F"/>
              </a:solidFill>
              <a:latin typeface="Open Sans"/>
              <a:ea typeface="Open Sans"/>
              <a:cs typeface="Open Sans"/>
              <a:sym typeface="Open Sans"/>
            </a:endParaRPr>
          </a:p>
        </p:txBody>
      </p:sp>
      <p:sp>
        <p:nvSpPr>
          <p:cNvPr id="1406" name="Google Shape;1406;p222"/>
          <p:cNvSpPr/>
          <p:nvPr/>
        </p:nvSpPr>
        <p:spPr>
          <a:xfrm>
            <a:off x="3795623" y="6685688"/>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Training</a:t>
            </a:r>
            <a:endParaRPr sz="2200" b="0" i="0" u="none" strike="noStrike" cap="none">
              <a:solidFill>
                <a:srgbClr val="3F3F3F"/>
              </a:solidFill>
              <a:latin typeface="Open Sans"/>
              <a:ea typeface="Open Sans"/>
              <a:cs typeface="Open Sans"/>
              <a:sym typeface="Open Sans"/>
            </a:endParaRPr>
          </a:p>
        </p:txBody>
      </p:sp>
      <p:sp>
        <p:nvSpPr>
          <p:cNvPr id="1407" name="Google Shape;1407;p222"/>
          <p:cNvSpPr/>
          <p:nvPr/>
        </p:nvSpPr>
        <p:spPr>
          <a:xfrm>
            <a:off x="7289352" y="6685687"/>
            <a:ext cx="244412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Validation</a:t>
            </a:r>
            <a:endParaRPr sz="2200" b="0" i="0" u="none" strike="noStrike" cap="none">
              <a:solidFill>
                <a:srgbClr val="3F3F3F"/>
              </a:solidFill>
              <a:latin typeface="Open Sans"/>
              <a:ea typeface="Open Sans"/>
              <a:cs typeface="Open Sans"/>
              <a:sym typeface="Open Sans"/>
            </a:endParaRPr>
          </a:p>
        </p:txBody>
      </p:sp>
      <p:pic>
        <p:nvPicPr>
          <p:cNvPr id="1408" name="Google Shape;1408;p222"/>
          <p:cNvPicPr preferRelativeResize="0"/>
          <p:nvPr/>
        </p:nvPicPr>
        <p:blipFill rotWithShape="1">
          <a:blip r:embed="rId4">
            <a:alphaModFix/>
          </a:blip>
          <a:srcRect/>
          <a:stretch/>
        </p:blipFill>
        <p:spPr>
          <a:xfrm>
            <a:off x="7306354" y="2197746"/>
            <a:ext cx="1879984" cy="187998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22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Random Search</a:t>
            </a:r>
            <a:endParaRPr/>
          </a:p>
        </p:txBody>
      </p:sp>
      <p:pic>
        <p:nvPicPr>
          <p:cNvPr id="1415" name="Google Shape;1415;p223"/>
          <p:cNvPicPr preferRelativeResize="0"/>
          <p:nvPr/>
        </p:nvPicPr>
        <p:blipFill rotWithShape="1">
          <a:blip r:embed="rId3">
            <a:alphaModFix/>
          </a:blip>
          <a:srcRect/>
          <a:stretch/>
        </p:blipFill>
        <p:spPr>
          <a:xfrm>
            <a:off x="5313391" y="751273"/>
            <a:ext cx="5900929" cy="341591"/>
          </a:xfrm>
          <a:prstGeom prst="rect">
            <a:avLst/>
          </a:prstGeom>
          <a:noFill/>
          <a:ln>
            <a:noFill/>
          </a:ln>
        </p:spPr>
      </p:pic>
      <p:sp>
        <p:nvSpPr>
          <p:cNvPr id="1416" name="Google Shape;1416;p223"/>
          <p:cNvSpPr txBox="1">
            <a:spLocks noGrp="1"/>
          </p:cNvSpPr>
          <p:nvPr>
            <p:ph type="body" idx="2"/>
          </p:nvPr>
        </p:nvSpPr>
        <p:spPr>
          <a:xfrm>
            <a:off x="929485" y="1116053"/>
            <a:ext cx="14668739"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Random search is an optimization method used on functions that are not differentiable or continuous. </a:t>
            </a: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417" name="Google Shape;1417;p223"/>
          <p:cNvPicPr preferRelativeResize="0"/>
          <p:nvPr/>
        </p:nvPicPr>
        <p:blipFill rotWithShape="1">
          <a:blip r:embed="rId4">
            <a:alphaModFix/>
          </a:blip>
          <a:srcRect/>
          <a:stretch/>
        </p:blipFill>
        <p:spPr>
          <a:xfrm>
            <a:off x="4921569" y="1884784"/>
            <a:ext cx="6890986" cy="6537907"/>
          </a:xfrm>
          <a:prstGeom prst="rect">
            <a:avLst/>
          </a:prstGeom>
          <a:noFill/>
          <a:ln>
            <a:noFill/>
          </a:ln>
        </p:spPr>
      </p:pic>
      <p:sp>
        <p:nvSpPr>
          <p:cNvPr id="1418" name="Google Shape;1418;p223"/>
          <p:cNvSpPr/>
          <p:nvPr/>
        </p:nvSpPr>
        <p:spPr>
          <a:xfrm>
            <a:off x="7109926" y="2349674"/>
            <a:ext cx="4104394" cy="6344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19" name="Google Shape;1419;p223"/>
          <p:cNvSpPr/>
          <p:nvPr/>
        </p:nvSpPr>
        <p:spPr>
          <a:xfrm>
            <a:off x="4841202" y="3900197"/>
            <a:ext cx="866191" cy="4478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0" name="Google Shape;1420;p223"/>
          <p:cNvSpPr txBox="1"/>
          <p:nvPr/>
        </p:nvSpPr>
        <p:spPr>
          <a:xfrm>
            <a:off x="7867634" y="2431188"/>
            <a:ext cx="2937215"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Random Search</a:t>
            </a:r>
            <a:endParaRPr sz="2200" b="0" i="0" u="none" strike="noStrike" cap="none">
              <a:solidFill>
                <a:srgbClr val="44494E"/>
              </a:solidFill>
              <a:latin typeface="Open Sans"/>
              <a:ea typeface="Open Sans"/>
              <a:cs typeface="Open Sans"/>
              <a:sym typeface="Open Sans"/>
            </a:endParaRPr>
          </a:p>
        </p:txBody>
      </p:sp>
      <p:sp>
        <p:nvSpPr>
          <p:cNvPr id="1421" name="Google Shape;1421;p223"/>
          <p:cNvSpPr/>
          <p:nvPr/>
        </p:nvSpPr>
        <p:spPr>
          <a:xfrm>
            <a:off x="6178774" y="7944414"/>
            <a:ext cx="5223234" cy="62555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22" name="Google Shape;1422;p223"/>
          <p:cNvSpPr txBox="1"/>
          <p:nvPr/>
        </p:nvSpPr>
        <p:spPr>
          <a:xfrm>
            <a:off x="8243959" y="7995936"/>
            <a:ext cx="203836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Important Parameter</a:t>
            </a:r>
            <a:endParaRPr sz="2200" b="0" i="0" u="none" strike="noStrike" cap="none">
              <a:solidFill>
                <a:srgbClr val="44494E"/>
              </a:solidFill>
              <a:latin typeface="Open Sans"/>
              <a:ea typeface="Open Sans"/>
              <a:cs typeface="Open Sans"/>
              <a:sym typeface="Open Sans"/>
            </a:endParaRPr>
          </a:p>
        </p:txBody>
      </p:sp>
      <p:sp>
        <p:nvSpPr>
          <p:cNvPr id="1423" name="Google Shape;1423;p223"/>
          <p:cNvSpPr txBox="1"/>
          <p:nvPr/>
        </p:nvSpPr>
        <p:spPr>
          <a:xfrm>
            <a:off x="3669027" y="5754842"/>
            <a:ext cx="2038366"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Unimportant Parameter</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20"/>
                                        </p:tgtEl>
                                        <p:attrNameLst>
                                          <p:attrName>style.visibility</p:attrName>
                                        </p:attrNameLst>
                                      </p:cBhvr>
                                      <p:to>
                                        <p:strVal val="visible"/>
                                      </p:to>
                                    </p:set>
                                    <p:anim calcmode="lin" valueType="num">
                                      <p:cBhvr additive="base">
                                        <p:cTn id="7" dur="500"/>
                                        <p:tgtEl>
                                          <p:spTgt spid="142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422"/>
                                        </p:tgtEl>
                                        <p:attrNameLst>
                                          <p:attrName>style.visibility</p:attrName>
                                        </p:attrNameLst>
                                      </p:cBhvr>
                                      <p:to>
                                        <p:strVal val="visible"/>
                                      </p:to>
                                    </p:set>
                                    <p:anim calcmode="lin" valueType="num">
                                      <p:cBhvr additive="base">
                                        <p:cTn id="11" dur="500"/>
                                        <p:tgtEl>
                                          <p:spTgt spid="1422"/>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1423"/>
                                        </p:tgtEl>
                                        <p:attrNameLst>
                                          <p:attrName>style.visibility</p:attrName>
                                        </p:attrNameLst>
                                      </p:cBhvr>
                                      <p:to>
                                        <p:strVal val="visible"/>
                                      </p:to>
                                    </p:set>
                                    <p:anim calcmode="lin" valueType="num">
                                      <p:cBhvr additive="base">
                                        <p:cTn id="15" dur="500"/>
                                        <p:tgtEl>
                                          <p:spTgt spid="14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22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Random Search</a:t>
            </a:r>
            <a:endParaRPr/>
          </a:p>
        </p:txBody>
      </p:sp>
      <p:pic>
        <p:nvPicPr>
          <p:cNvPr id="1430" name="Google Shape;1430;p224"/>
          <p:cNvPicPr preferRelativeResize="0"/>
          <p:nvPr/>
        </p:nvPicPr>
        <p:blipFill rotWithShape="1">
          <a:blip r:embed="rId3">
            <a:alphaModFix/>
          </a:blip>
          <a:srcRect/>
          <a:stretch/>
        </p:blipFill>
        <p:spPr>
          <a:xfrm>
            <a:off x="5581615" y="751273"/>
            <a:ext cx="5364481" cy="341591"/>
          </a:xfrm>
          <a:prstGeom prst="rect">
            <a:avLst/>
          </a:prstGeom>
          <a:noFill/>
          <a:ln>
            <a:noFill/>
          </a:ln>
        </p:spPr>
      </p:pic>
      <p:sp>
        <p:nvSpPr>
          <p:cNvPr id="1431" name="Google Shape;1431;p224"/>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432" name="Google Shape;1432;p224"/>
          <p:cNvPicPr preferRelativeResize="0"/>
          <p:nvPr/>
        </p:nvPicPr>
        <p:blipFill rotWithShape="1">
          <a:blip r:embed="rId4">
            <a:alphaModFix/>
          </a:blip>
          <a:srcRect/>
          <a:stretch/>
        </p:blipFill>
        <p:spPr>
          <a:xfrm>
            <a:off x="1379721" y="1982773"/>
            <a:ext cx="489335" cy="489335"/>
          </a:xfrm>
          <a:prstGeom prst="rect">
            <a:avLst/>
          </a:prstGeom>
          <a:noFill/>
          <a:ln>
            <a:noFill/>
          </a:ln>
        </p:spPr>
      </p:pic>
      <p:sp>
        <p:nvSpPr>
          <p:cNvPr id="1433" name="Google Shape;1433;p224"/>
          <p:cNvSpPr txBox="1"/>
          <p:nvPr/>
        </p:nvSpPr>
        <p:spPr>
          <a:xfrm>
            <a:off x="1869055" y="2016023"/>
            <a:ext cx="5479395"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Produces random value at each instance</a:t>
            </a:r>
            <a:endParaRPr sz="2200" b="0" i="0" u="none" strike="noStrike" cap="none">
              <a:solidFill>
                <a:srgbClr val="44494E"/>
              </a:solidFill>
              <a:latin typeface="Open Sans"/>
              <a:ea typeface="Open Sans"/>
              <a:cs typeface="Open Sans"/>
              <a:sym typeface="Open Sans"/>
            </a:endParaRPr>
          </a:p>
        </p:txBody>
      </p:sp>
      <p:pic>
        <p:nvPicPr>
          <p:cNvPr id="1434" name="Google Shape;1434;p224"/>
          <p:cNvPicPr preferRelativeResize="0"/>
          <p:nvPr/>
        </p:nvPicPr>
        <p:blipFill rotWithShape="1">
          <a:blip r:embed="rId4">
            <a:alphaModFix/>
          </a:blip>
          <a:srcRect/>
          <a:stretch/>
        </p:blipFill>
        <p:spPr>
          <a:xfrm>
            <a:off x="1379721" y="2935049"/>
            <a:ext cx="489335" cy="489335"/>
          </a:xfrm>
          <a:prstGeom prst="rect">
            <a:avLst/>
          </a:prstGeom>
          <a:noFill/>
          <a:ln>
            <a:noFill/>
          </a:ln>
        </p:spPr>
      </p:pic>
      <p:sp>
        <p:nvSpPr>
          <p:cNvPr id="1435" name="Google Shape;1435;p224"/>
          <p:cNvSpPr txBox="1"/>
          <p:nvPr/>
        </p:nvSpPr>
        <p:spPr>
          <a:xfrm>
            <a:off x="1869056" y="2968220"/>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Covers every combination of instances</a:t>
            </a:r>
            <a:endParaRPr sz="2200" b="0" i="0" u="none" strike="noStrike" cap="none">
              <a:solidFill>
                <a:srgbClr val="44494E"/>
              </a:solidFill>
              <a:latin typeface="Open Sans"/>
              <a:ea typeface="Open Sans"/>
              <a:cs typeface="Open Sans"/>
              <a:sym typeface="Open Sans"/>
            </a:endParaRPr>
          </a:p>
        </p:txBody>
      </p:sp>
      <p:pic>
        <p:nvPicPr>
          <p:cNvPr id="1436" name="Google Shape;1436;p224"/>
          <p:cNvPicPr preferRelativeResize="0"/>
          <p:nvPr/>
        </p:nvPicPr>
        <p:blipFill rotWithShape="1">
          <a:blip r:embed="rId4">
            <a:alphaModFix/>
          </a:blip>
          <a:srcRect/>
          <a:stretch/>
        </p:blipFill>
        <p:spPr>
          <a:xfrm>
            <a:off x="1379721" y="3848041"/>
            <a:ext cx="489335" cy="489335"/>
          </a:xfrm>
          <a:prstGeom prst="rect">
            <a:avLst/>
          </a:prstGeom>
          <a:noFill/>
          <a:ln>
            <a:noFill/>
          </a:ln>
        </p:spPr>
      </p:pic>
      <p:sp>
        <p:nvSpPr>
          <p:cNvPr id="1437" name="Google Shape;1437;p224"/>
          <p:cNvSpPr txBox="1"/>
          <p:nvPr/>
        </p:nvSpPr>
        <p:spPr>
          <a:xfrm>
            <a:off x="1869056" y="3881291"/>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Considers random combination of parameters at every iteration</a:t>
            </a:r>
            <a:endParaRPr sz="2200" b="0" i="0" u="none" strike="noStrike" cap="none">
              <a:solidFill>
                <a:srgbClr val="44494E"/>
              </a:solidFill>
              <a:latin typeface="Open Sans"/>
              <a:ea typeface="Open Sans"/>
              <a:cs typeface="Open Sans"/>
              <a:sym typeface="Open Sans"/>
            </a:endParaRPr>
          </a:p>
        </p:txBody>
      </p:sp>
      <p:pic>
        <p:nvPicPr>
          <p:cNvPr id="1438" name="Google Shape;1438;p224"/>
          <p:cNvPicPr preferRelativeResize="0"/>
          <p:nvPr/>
        </p:nvPicPr>
        <p:blipFill rotWithShape="1">
          <a:blip r:embed="rId4">
            <a:alphaModFix/>
          </a:blip>
          <a:srcRect/>
          <a:stretch/>
        </p:blipFill>
        <p:spPr>
          <a:xfrm>
            <a:off x="1412971" y="4819280"/>
            <a:ext cx="489335" cy="489335"/>
          </a:xfrm>
          <a:prstGeom prst="rect">
            <a:avLst/>
          </a:prstGeom>
          <a:noFill/>
          <a:ln>
            <a:noFill/>
          </a:ln>
        </p:spPr>
      </p:pic>
      <p:sp>
        <p:nvSpPr>
          <p:cNvPr id="1439" name="Google Shape;1439;p224"/>
          <p:cNvSpPr txBox="1"/>
          <p:nvPr/>
        </p:nvSpPr>
        <p:spPr>
          <a:xfrm>
            <a:off x="1869055" y="4870048"/>
            <a:ext cx="5080384" cy="769401"/>
          </a:xfrm>
          <a:prstGeom prst="rect">
            <a:avLst/>
          </a:prstGeom>
          <a:noFill/>
          <a:ln>
            <a:noFill/>
          </a:ln>
        </p:spPr>
        <p:txBody>
          <a:bodyPr spcFirstLastPara="1" wrap="square" lIns="91425" tIns="45700" rIns="91425" bIns="45700" anchor="t" anchorCtr="0">
            <a:spAutoFit/>
          </a:bodyPr>
          <a:lstStyle/>
          <a:p>
            <a:pPr marL="7620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Finds the optimized parameter through performance of models</a:t>
            </a:r>
            <a:endParaRPr sz="2200" b="0" i="0" u="none" strike="noStrike" cap="none">
              <a:solidFill>
                <a:srgbClr val="44494E"/>
              </a:solidFill>
              <a:latin typeface="Open Sans"/>
              <a:ea typeface="Open Sans"/>
              <a:cs typeface="Open Sans"/>
              <a:sym typeface="Open Sans"/>
            </a:endParaRPr>
          </a:p>
        </p:txBody>
      </p:sp>
      <p:pic>
        <p:nvPicPr>
          <p:cNvPr id="1440" name="Google Shape;1440;p224"/>
          <p:cNvPicPr preferRelativeResize="0"/>
          <p:nvPr/>
        </p:nvPicPr>
        <p:blipFill rotWithShape="1">
          <a:blip r:embed="rId5">
            <a:alphaModFix/>
          </a:blip>
          <a:srcRect/>
          <a:stretch/>
        </p:blipFill>
        <p:spPr>
          <a:xfrm>
            <a:off x="8703385" y="1228720"/>
            <a:ext cx="6463689" cy="66155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33">
                                            <p:txEl>
                                              <p:pRg st="0" end="0"/>
                                            </p:txEl>
                                          </p:spTgt>
                                        </p:tgtEl>
                                        <p:attrNameLst>
                                          <p:attrName>style.visibility</p:attrName>
                                        </p:attrNameLst>
                                      </p:cBhvr>
                                      <p:to>
                                        <p:strVal val="visible"/>
                                      </p:to>
                                    </p:set>
                                    <p:anim calcmode="lin" valueType="num">
                                      <p:cBhvr additive="base">
                                        <p:cTn id="7" dur="500"/>
                                        <p:tgtEl>
                                          <p:spTgt spid="143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433">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435">
                                            <p:txEl>
                                              <p:pRg st="0" end="0"/>
                                            </p:txEl>
                                          </p:spTgt>
                                        </p:tgtEl>
                                        <p:attrNameLst>
                                          <p:attrName>style.visibility</p:attrName>
                                        </p:attrNameLst>
                                      </p:cBhvr>
                                      <p:to>
                                        <p:strVal val="visible"/>
                                      </p:to>
                                    </p:set>
                                    <p:anim calcmode="lin" valueType="num">
                                      <p:cBhvr additive="base">
                                        <p:cTn id="12" dur="500"/>
                                        <p:tgtEl>
                                          <p:spTgt spid="1435">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435">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437">
                                            <p:txEl>
                                              <p:pRg st="0" end="0"/>
                                            </p:txEl>
                                          </p:spTgt>
                                        </p:tgtEl>
                                        <p:attrNameLst>
                                          <p:attrName>style.visibility</p:attrName>
                                        </p:attrNameLst>
                                      </p:cBhvr>
                                      <p:to>
                                        <p:strVal val="visible"/>
                                      </p:to>
                                    </p:set>
                                    <p:anim calcmode="lin" valueType="num">
                                      <p:cBhvr additive="base">
                                        <p:cTn id="17" dur="500"/>
                                        <p:tgtEl>
                                          <p:spTgt spid="1437">
                                            <p:txEl>
                                              <p:pRg st="0" end="0"/>
                                            </p:txEl>
                                          </p:spTgt>
                                        </p:tgtEl>
                                        <p:attrNameLst>
                                          <p:attrName>ppt_w</p:attrName>
                                        </p:attrNameLst>
                                      </p:cBhvr>
                                      <p:tavLst>
                                        <p:tav tm="0">
                                          <p:val>
                                            <p:strVal val="0"/>
                                          </p:val>
                                        </p:tav>
                                        <p:tav tm="100000">
                                          <p:val>
                                            <p:strVal val="#ppt_w"/>
                                          </p:val>
                                        </p:tav>
                                      </p:tavLst>
                                    </p:anim>
                                    <p:anim calcmode="lin" valueType="num">
                                      <p:cBhvr additive="base">
                                        <p:cTn id="18" dur="500"/>
                                        <p:tgtEl>
                                          <p:spTgt spid="1437">
                                            <p:txEl>
                                              <p:pRg st="0" end="0"/>
                                            </p:txEl>
                                          </p:spTgt>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439">
                                            <p:txEl>
                                              <p:pRg st="0" end="0"/>
                                            </p:txEl>
                                          </p:spTgt>
                                        </p:tgtEl>
                                        <p:attrNameLst>
                                          <p:attrName>style.visibility</p:attrName>
                                        </p:attrNameLst>
                                      </p:cBhvr>
                                      <p:to>
                                        <p:strVal val="visible"/>
                                      </p:to>
                                    </p:set>
                                    <p:anim calcmode="lin" valueType="num">
                                      <p:cBhvr additive="base">
                                        <p:cTn id="22" dur="500"/>
                                        <p:tgtEl>
                                          <p:spTgt spid="1439">
                                            <p:txEl>
                                              <p:pRg st="0" end="0"/>
                                            </p:txEl>
                                          </p:spTgt>
                                        </p:tgtEl>
                                        <p:attrNameLst>
                                          <p:attrName>ppt_w</p:attrName>
                                        </p:attrNameLst>
                                      </p:cBhvr>
                                      <p:tavLst>
                                        <p:tav tm="0">
                                          <p:val>
                                            <p:strVal val="0"/>
                                          </p:val>
                                        </p:tav>
                                        <p:tav tm="100000">
                                          <p:val>
                                            <p:strVal val="#ppt_w"/>
                                          </p:val>
                                        </p:tav>
                                      </p:tavLst>
                                    </p:anim>
                                    <p:anim calcmode="lin" valueType="num">
                                      <p:cBhvr additive="base">
                                        <p:cTn id="23" dur="500"/>
                                        <p:tgtEl>
                                          <p:spTgt spid="143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225"/>
          <p:cNvSpPr/>
          <p:nvPr/>
        </p:nvSpPr>
        <p:spPr>
          <a:xfrm>
            <a:off x="10742541" y="3162296"/>
            <a:ext cx="4796287" cy="1061289"/>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47" name="Google Shape;1447;p225"/>
          <p:cNvSpPr/>
          <p:nvPr/>
        </p:nvSpPr>
        <p:spPr>
          <a:xfrm>
            <a:off x="623298" y="3162297"/>
            <a:ext cx="4796287" cy="964510"/>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48" name="Google Shape;1448;p225"/>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Random Search</a:t>
            </a:r>
            <a:endParaRPr sz="3200" b="1">
              <a:latin typeface="Open Sans"/>
              <a:ea typeface="Open Sans"/>
              <a:cs typeface="Open Sans"/>
              <a:sym typeface="Open Sans"/>
            </a:endParaRPr>
          </a:p>
        </p:txBody>
      </p:sp>
      <p:pic>
        <p:nvPicPr>
          <p:cNvPr id="1449" name="Google Shape;1449;p225"/>
          <p:cNvPicPr preferRelativeResize="0"/>
          <p:nvPr/>
        </p:nvPicPr>
        <p:blipFill rotWithShape="1">
          <a:blip r:embed="rId3">
            <a:alphaModFix/>
          </a:blip>
          <a:srcRect/>
          <a:stretch/>
        </p:blipFill>
        <p:spPr>
          <a:xfrm>
            <a:off x="5326254" y="774466"/>
            <a:ext cx="5364481" cy="310537"/>
          </a:xfrm>
          <a:prstGeom prst="rect">
            <a:avLst/>
          </a:prstGeom>
          <a:noFill/>
          <a:ln>
            <a:noFill/>
          </a:ln>
        </p:spPr>
      </p:pic>
      <p:cxnSp>
        <p:nvCxnSpPr>
          <p:cNvPr id="1450" name="Google Shape;1450;p225"/>
          <p:cNvCxnSpPr/>
          <p:nvPr/>
        </p:nvCxnSpPr>
        <p:spPr>
          <a:xfrm rot="10800000">
            <a:off x="5566936" y="3973324"/>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451" name="Google Shape;1451;p225"/>
          <p:cNvCxnSpPr/>
          <p:nvPr/>
        </p:nvCxnSpPr>
        <p:spPr>
          <a:xfrm rot="10800000" flipH="1">
            <a:off x="9429707" y="3973324"/>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452" name="Google Shape;1452;p225"/>
          <p:cNvGrpSpPr/>
          <p:nvPr/>
        </p:nvGrpSpPr>
        <p:grpSpPr>
          <a:xfrm>
            <a:off x="7065195" y="4679532"/>
            <a:ext cx="2364512" cy="3578805"/>
            <a:chOff x="3325813" y="1277938"/>
            <a:chExt cx="2284413" cy="3457575"/>
          </a:xfrm>
        </p:grpSpPr>
        <p:sp>
          <p:nvSpPr>
            <p:cNvPr id="1453" name="Google Shape;1453;p225"/>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4" name="Google Shape;1454;p225"/>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5" name="Google Shape;1455;p225"/>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6" name="Google Shape;1456;p225"/>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7" name="Google Shape;1457;p225"/>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8" name="Google Shape;1458;p225"/>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59" name="Google Shape;1459;p225"/>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0" name="Google Shape;1460;p225"/>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1" name="Google Shape;1461;p225"/>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2" name="Google Shape;1462;p225"/>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3" name="Google Shape;1463;p225"/>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4" name="Google Shape;1464;p225"/>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5" name="Google Shape;1465;p225"/>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6" name="Google Shape;1466;p225"/>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7" name="Google Shape;1467;p225"/>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68" name="Google Shape;1468;p225"/>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469" name="Google Shape;1469;p225"/>
          <p:cNvSpPr txBox="1"/>
          <p:nvPr/>
        </p:nvSpPr>
        <p:spPr>
          <a:xfrm>
            <a:off x="10704747" y="3419346"/>
            <a:ext cx="4796287"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Has a drawback of producing high variance is during</a:t>
            </a:r>
            <a:endParaRPr sz="2200" b="0" i="0" u="none" strike="noStrike" cap="none">
              <a:solidFill>
                <a:srgbClr val="44494E"/>
              </a:solidFill>
              <a:latin typeface="Open Sans"/>
              <a:ea typeface="Open Sans"/>
              <a:cs typeface="Open Sans"/>
              <a:sym typeface="Open Sans"/>
            </a:endParaRPr>
          </a:p>
        </p:txBody>
      </p:sp>
      <p:sp>
        <p:nvSpPr>
          <p:cNvPr id="1470" name="Google Shape;1470;p225"/>
          <p:cNvSpPr txBox="1"/>
          <p:nvPr/>
        </p:nvSpPr>
        <p:spPr>
          <a:xfrm>
            <a:off x="693182" y="3357405"/>
            <a:ext cx="4656518" cy="769401"/>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More efficient than manual or grid search</a:t>
            </a:r>
            <a:endParaRPr sz="2200" b="0" i="0" u="none" strike="noStrike" cap="none">
              <a:solidFill>
                <a:srgbClr val="44494E"/>
              </a:solidFill>
              <a:latin typeface="Open Sans"/>
              <a:ea typeface="Open Sans"/>
              <a:cs typeface="Open Sans"/>
              <a:sym typeface="Open Sans"/>
            </a:endParaRPr>
          </a:p>
        </p:txBody>
      </p:sp>
      <p:sp>
        <p:nvSpPr>
          <p:cNvPr id="1471" name="Google Shape;1471;p225"/>
          <p:cNvSpPr/>
          <p:nvPr/>
        </p:nvSpPr>
        <p:spPr>
          <a:xfrm>
            <a:off x="6329618" y="2593571"/>
            <a:ext cx="3835665" cy="763834"/>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72" name="Google Shape;1472;p225"/>
          <p:cNvSpPr txBox="1"/>
          <p:nvPr/>
        </p:nvSpPr>
        <p:spPr>
          <a:xfrm>
            <a:off x="6251808" y="2731449"/>
            <a:ext cx="407119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Saves time</a:t>
            </a:r>
            <a:endParaRPr sz="2200" b="0" i="0" u="none" strike="noStrike" cap="none">
              <a:solidFill>
                <a:srgbClr val="44494E"/>
              </a:solidFill>
              <a:latin typeface="Open Sans"/>
              <a:ea typeface="Open Sans"/>
              <a:cs typeface="Open Sans"/>
              <a:sym typeface="Open Sans"/>
            </a:endParaRPr>
          </a:p>
        </p:txBody>
      </p:sp>
      <p:cxnSp>
        <p:nvCxnSpPr>
          <p:cNvPr id="1473" name="Google Shape;1473;p225"/>
          <p:cNvCxnSpPr/>
          <p:nvPr/>
        </p:nvCxnSpPr>
        <p:spPr>
          <a:xfrm rot="10800000" flipH="1">
            <a:off x="8306815" y="3558097"/>
            <a:ext cx="12324" cy="996187"/>
          </a:xfrm>
          <a:prstGeom prst="straightConnector1">
            <a:avLst/>
          </a:prstGeom>
          <a:noFill/>
          <a:ln w="28575" cap="flat" cmpd="sng">
            <a:solidFill>
              <a:srgbClr val="5597D3"/>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52"/>
                                        </p:tgtEl>
                                        <p:attrNameLst>
                                          <p:attrName>style.visibility</p:attrName>
                                        </p:attrNameLst>
                                      </p:cBhvr>
                                      <p:to>
                                        <p:strVal val="visible"/>
                                      </p:to>
                                    </p:set>
                                    <p:animEffect transition="in" filter="fade">
                                      <p:cBhvr>
                                        <p:cTn id="7" dur="1000"/>
                                        <p:tgtEl>
                                          <p:spTgt spid="1452"/>
                                        </p:tgtEl>
                                      </p:cBhvr>
                                    </p:animEffect>
                                  </p:childTnLst>
                                </p:cTn>
                              </p:par>
                              <p:par>
                                <p:cTn id="8" presetID="23" presetClass="entr" presetSubtype="16" fill="hold" nodeType="withEffect">
                                  <p:stCondLst>
                                    <p:cond delay="0"/>
                                  </p:stCondLst>
                                  <p:childTnLst>
                                    <p:set>
                                      <p:cBhvr>
                                        <p:cTn id="9" dur="1" fill="hold">
                                          <p:stCondLst>
                                            <p:cond delay="0"/>
                                          </p:stCondLst>
                                        </p:cTn>
                                        <p:tgtEl>
                                          <p:spTgt spid="1469">
                                            <p:txEl>
                                              <p:pRg st="0" end="0"/>
                                            </p:txEl>
                                          </p:spTgt>
                                        </p:tgtEl>
                                        <p:attrNameLst>
                                          <p:attrName>style.visibility</p:attrName>
                                        </p:attrNameLst>
                                      </p:cBhvr>
                                      <p:to>
                                        <p:strVal val="visible"/>
                                      </p:to>
                                    </p:set>
                                    <p:anim calcmode="lin" valueType="num">
                                      <p:cBhvr additive="base">
                                        <p:cTn id="10" dur="500"/>
                                        <p:tgtEl>
                                          <p:spTgt spid="1469">
                                            <p:txEl>
                                              <p:pRg st="0" end="0"/>
                                            </p:txEl>
                                          </p:spTgt>
                                        </p:tgtEl>
                                        <p:attrNameLst>
                                          <p:attrName>ppt_w</p:attrName>
                                        </p:attrNameLst>
                                      </p:cBhvr>
                                      <p:tavLst>
                                        <p:tav tm="0">
                                          <p:val>
                                            <p:strVal val="0"/>
                                          </p:val>
                                        </p:tav>
                                        <p:tav tm="100000">
                                          <p:val>
                                            <p:strVal val="#ppt_w"/>
                                          </p:val>
                                        </p:tav>
                                      </p:tavLst>
                                    </p:anim>
                                    <p:anim calcmode="lin" valueType="num">
                                      <p:cBhvr additive="base">
                                        <p:cTn id="11" dur="500"/>
                                        <p:tgtEl>
                                          <p:spTgt spid="1469">
                                            <p:txEl>
                                              <p:pRg st="0" end="0"/>
                                            </p:txEl>
                                          </p:spTgt>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470">
                                            <p:txEl>
                                              <p:pRg st="0" end="0"/>
                                            </p:txEl>
                                          </p:spTgt>
                                        </p:tgtEl>
                                        <p:attrNameLst>
                                          <p:attrName>style.visibility</p:attrName>
                                        </p:attrNameLst>
                                      </p:cBhvr>
                                      <p:to>
                                        <p:strVal val="visible"/>
                                      </p:to>
                                    </p:set>
                                    <p:anim calcmode="lin" valueType="num">
                                      <p:cBhvr additive="base">
                                        <p:cTn id="15" dur="500"/>
                                        <p:tgtEl>
                                          <p:spTgt spid="1470">
                                            <p:txEl>
                                              <p:pRg st="0" end="0"/>
                                            </p:txEl>
                                          </p:spTgt>
                                        </p:tgtEl>
                                        <p:attrNameLst>
                                          <p:attrName>ppt_w</p:attrName>
                                        </p:attrNameLst>
                                      </p:cBhvr>
                                      <p:tavLst>
                                        <p:tav tm="0">
                                          <p:val>
                                            <p:strVal val="0"/>
                                          </p:val>
                                        </p:tav>
                                        <p:tav tm="100000">
                                          <p:val>
                                            <p:strVal val="#ppt_w"/>
                                          </p:val>
                                        </p:tav>
                                      </p:tavLst>
                                    </p:anim>
                                    <p:anim calcmode="lin" valueType="num">
                                      <p:cBhvr additive="base">
                                        <p:cTn id="16" dur="500"/>
                                        <p:tgtEl>
                                          <p:spTgt spid="1470">
                                            <p:txEl>
                                              <p:pRg st="0" end="0"/>
                                            </p:txEl>
                                          </p:spTgt>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472">
                                            <p:txEl>
                                              <p:pRg st="0" end="0"/>
                                            </p:txEl>
                                          </p:spTgt>
                                        </p:tgtEl>
                                        <p:attrNameLst>
                                          <p:attrName>style.visibility</p:attrName>
                                        </p:attrNameLst>
                                      </p:cBhvr>
                                      <p:to>
                                        <p:strVal val="visible"/>
                                      </p:to>
                                    </p:set>
                                    <p:anim calcmode="lin" valueType="num">
                                      <p:cBhvr additive="base">
                                        <p:cTn id="19" dur="500"/>
                                        <p:tgtEl>
                                          <p:spTgt spid="1472">
                                            <p:txEl>
                                              <p:pRg st="0" end="0"/>
                                            </p:txEl>
                                          </p:spTgt>
                                        </p:tgtEl>
                                        <p:attrNameLst>
                                          <p:attrName>ppt_w</p:attrName>
                                        </p:attrNameLst>
                                      </p:cBhvr>
                                      <p:tavLst>
                                        <p:tav tm="0">
                                          <p:val>
                                            <p:strVal val="0"/>
                                          </p:val>
                                        </p:tav>
                                        <p:tav tm="100000">
                                          <p:val>
                                            <p:strVal val="#ppt_w"/>
                                          </p:val>
                                        </p:tav>
                                      </p:tavLst>
                                    </p:anim>
                                    <p:anim calcmode="lin" valueType="num">
                                      <p:cBhvr additive="base">
                                        <p:cTn id="20" dur="500"/>
                                        <p:tgtEl>
                                          <p:spTgt spid="147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6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Optimization Algorithms</a:t>
            </a:r>
            <a:endParaRPr/>
          </a:p>
        </p:txBody>
      </p:sp>
      <p:pic>
        <p:nvPicPr>
          <p:cNvPr id="257" name="Google Shape;257;p163"/>
          <p:cNvPicPr preferRelativeResize="0"/>
          <p:nvPr/>
        </p:nvPicPr>
        <p:blipFill rotWithShape="1">
          <a:blip r:embed="rId3">
            <a:alphaModFix/>
          </a:blip>
          <a:srcRect/>
          <a:stretch/>
        </p:blipFill>
        <p:spPr>
          <a:xfrm>
            <a:off x="4520985" y="751274"/>
            <a:ext cx="7140124" cy="341591"/>
          </a:xfrm>
          <a:prstGeom prst="rect">
            <a:avLst/>
          </a:prstGeom>
          <a:noFill/>
          <a:ln>
            <a:noFill/>
          </a:ln>
        </p:spPr>
      </p:pic>
      <p:sp>
        <p:nvSpPr>
          <p:cNvPr id="258" name="Google Shape;258;p163"/>
          <p:cNvSpPr txBox="1">
            <a:spLocks noGrp="1"/>
          </p:cNvSpPr>
          <p:nvPr>
            <p:ph type="body" idx="2"/>
          </p:nvPr>
        </p:nvSpPr>
        <p:spPr>
          <a:xfrm>
            <a:off x="1645920" y="1044739"/>
            <a:ext cx="13545954" cy="11176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Algorithms which are used to solve optimization problems are called optimization algorithm.</a:t>
            </a:r>
            <a:r>
              <a:rPr lang="en-IN"/>
              <a:t> </a:t>
            </a:r>
            <a:r>
              <a:rPr lang="en-IN" sz="2200"/>
              <a:t>In deep learning, optimization algorithms are used to optimize cost function J.</a:t>
            </a:r>
            <a:endParaRPr/>
          </a:p>
          <a:p>
            <a:pPr marL="76200" lvl="0" indent="0" algn="l" rtl="0">
              <a:lnSpc>
                <a:spcPct val="100000"/>
              </a:lnSpc>
              <a:spcBef>
                <a:spcPts val="1333"/>
              </a:spcBef>
              <a:spcAft>
                <a:spcPts val="0"/>
              </a:spcAft>
              <a:buSzPts val="2400"/>
              <a:buNone/>
            </a:pP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259" name="Google Shape;259;p163"/>
          <p:cNvPicPr preferRelativeResize="0"/>
          <p:nvPr/>
        </p:nvPicPr>
        <p:blipFill rotWithShape="1">
          <a:blip r:embed="rId4">
            <a:alphaModFix/>
          </a:blip>
          <a:srcRect/>
          <a:stretch/>
        </p:blipFill>
        <p:spPr>
          <a:xfrm>
            <a:off x="5468625" y="3765612"/>
            <a:ext cx="4507003" cy="1602234"/>
          </a:xfrm>
          <a:prstGeom prst="rect">
            <a:avLst/>
          </a:prstGeom>
          <a:noFill/>
          <a:ln w="9525" cap="flat" cmpd="sng">
            <a:solidFill>
              <a:srgbClr val="2E75B5"/>
            </a:solidFill>
            <a:prstDash val="solid"/>
            <a:round/>
            <a:headEnd type="none" w="sm" len="sm"/>
            <a:tailEnd type="none" w="sm" len="sm"/>
          </a:ln>
          <a:effectLst>
            <a:outerShdw blurRad="50800" dist="38100" dir="8100000" algn="tr" rotWithShape="0">
              <a:srgbClr val="000000">
                <a:alpha val="40000"/>
              </a:srgbClr>
            </a:outerShdw>
          </a:effectLst>
        </p:spPr>
      </p:pic>
      <p:pic>
        <p:nvPicPr>
          <p:cNvPr id="260" name="Google Shape;260;p163"/>
          <p:cNvPicPr preferRelativeResize="0"/>
          <p:nvPr/>
        </p:nvPicPr>
        <p:blipFill rotWithShape="1">
          <a:blip r:embed="rId5">
            <a:alphaModFix/>
          </a:blip>
          <a:srcRect/>
          <a:stretch/>
        </p:blipFill>
        <p:spPr>
          <a:xfrm>
            <a:off x="1130322" y="1195211"/>
            <a:ext cx="489335" cy="48933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2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Gradient-Based Tuning</a:t>
            </a:r>
            <a:endParaRPr/>
          </a:p>
        </p:txBody>
      </p:sp>
      <p:pic>
        <p:nvPicPr>
          <p:cNvPr id="1480" name="Google Shape;1480;p226"/>
          <p:cNvPicPr preferRelativeResize="0"/>
          <p:nvPr/>
        </p:nvPicPr>
        <p:blipFill rotWithShape="1">
          <a:blip r:embed="rId3">
            <a:alphaModFix/>
          </a:blip>
          <a:srcRect/>
          <a:stretch/>
        </p:blipFill>
        <p:spPr>
          <a:xfrm>
            <a:off x="4693793" y="751273"/>
            <a:ext cx="7140124" cy="341591"/>
          </a:xfrm>
          <a:prstGeom prst="rect">
            <a:avLst/>
          </a:prstGeom>
          <a:noFill/>
          <a:ln>
            <a:noFill/>
          </a:ln>
        </p:spPr>
      </p:pic>
      <p:grpSp>
        <p:nvGrpSpPr>
          <p:cNvPr id="1481" name="Google Shape;1481;p226"/>
          <p:cNvGrpSpPr/>
          <p:nvPr/>
        </p:nvGrpSpPr>
        <p:grpSpPr>
          <a:xfrm>
            <a:off x="1591069" y="3728164"/>
            <a:ext cx="13481624" cy="1721611"/>
            <a:chOff x="1752582" y="3274083"/>
            <a:chExt cx="13597200" cy="3694444"/>
          </a:xfrm>
        </p:grpSpPr>
        <p:sp>
          <p:nvSpPr>
            <p:cNvPr id="1482" name="Google Shape;1482;p226"/>
            <p:cNvSpPr/>
            <p:nvPr/>
          </p:nvSpPr>
          <p:spPr>
            <a:xfrm>
              <a:off x="1820840" y="3500827"/>
              <a:ext cx="13460700" cy="346770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Gradient-based tuning is used for algorithms, where it is possible to compute the hyperparameter with respect to the gradient and optimization of the hyperparameter is done by the gradient descent.</a:t>
              </a:r>
              <a:endParaRPr sz="1400" b="0" i="0" u="none" strike="noStrike" cap="none">
                <a:solidFill>
                  <a:srgbClr val="000000"/>
                </a:solidFill>
                <a:latin typeface="Arial"/>
                <a:ea typeface="Arial"/>
                <a:cs typeface="Arial"/>
                <a:sym typeface="Arial"/>
              </a:endParaRPr>
            </a:p>
          </p:txBody>
        </p:sp>
        <p:sp>
          <p:nvSpPr>
            <p:cNvPr id="1483" name="Google Shape;1483;p226"/>
            <p:cNvSpPr/>
            <p:nvPr/>
          </p:nvSpPr>
          <p:spPr>
            <a:xfrm>
              <a:off x="1752582" y="3274083"/>
              <a:ext cx="13597200" cy="3621600"/>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484" name="Google Shape;1484;p226" descr="Image result for quote icon"/>
          <p:cNvPicPr preferRelativeResize="0"/>
          <p:nvPr/>
        </p:nvPicPr>
        <p:blipFill rotWithShape="1">
          <a:blip r:embed="rId4">
            <a:alphaModFix/>
          </a:blip>
          <a:srcRect l="14811" t="22222" r="54525" b="53754"/>
          <a:stretch/>
        </p:blipFill>
        <p:spPr>
          <a:xfrm>
            <a:off x="1040033" y="3283185"/>
            <a:ext cx="1021335" cy="800968"/>
          </a:xfrm>
          <a:prstGeom prst="rect">
            <a:avLst/>
          </a:prstGeom>
          <a:noFill/>
          <a:ln>
            <a:noFill/>
          </a:ln>
        </p:spPr>
      </p:pic>
      <p:pic>
        <p:nvPicPr>
          <p:cNvPr id="1485" name="Google Shape;1485;p226" descr="Image result for quote icon"/>
          <p:cNvPicPr preferRelativeResize="0"/>
          <p:nvPr/>
        </p:nvPicPr>
        <p:blipFill rotWithShape="1">
          <a:blip r:embed="rId5">
            <a:alphaModFix/>
          </a:blip>
          <a:srcRect l="53830" t="53276" r="15309" b="21135"/>
          <a:stretch/>
        </p:blipFill>
        <p:spPr>
          <a:xfrm>
            <a:off x="14666884" y="4751191"/>
            <a:ext cx="1152231" cy="89844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227"/>
          <p:cNvSpPr/>
          <p:nvPr/>
        </p:nvSpPr>
        <p:spPr>
          <a:xfrm>
            <a:off x="10360644" y="2153193"/>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2" name="Google Shape;1492;p227"/>
          <p:cNvSpPr/>
          <p:nvPr/>
        </p:nvSpPr>
        <p:spPr>
          <a:xfrm>
            <a:off x="1138687" y="2227832"/>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493" name="Google Shape;1493;p227"/>
          <p:cNvGrpSpPr/>
          <p:nvPr/>
        </p:nvGrpSpPr>
        <p:grpSpPr>
          <a:xfrm>
            <a:off x="6996883" y="3952951"/>
            <a:ext cx="2895750" cy="4274681"/>
            <a:chOff x="990600" y="1389062"/>
            <a:chExt cx="1833563" cy="2706688"/>
          </a:xfrm>
        </p:grpSpPr>
        <p:sp>
          <p:nvSpPr>
            <p:cNvPr id="1494" name="Google Shape;1494;p227"/>
            <p:cNvSpPr/>
            <p:nvPr/>
          </p:nvSpPr>
          <p:spPr>
            <a:xfrm>
              <a:off x="990600" y="1389062"/>
              <a:ext cx="1833563" cy="2368550"/>
            </a:xfrm>
            <a:custGeom>
              <a:avLst/>
              <a:gdLst/>
              <a:ahLst/>
              <a:cxnLst/>
              <a:rect l="l" t="t" r="r" b="b"/>
              <a:pathLst>
                <a:path w="486" h="629" extrusionOk="0">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95" name="Google Shape;1495;p227"/>
            <p:cNvSpPr/>
            <p:nvPr/>
          </p:nvSpPr>
          <p:spPr>
            <a:xfrm>
              <a:off x="1154113" y="1603375"/>
              <a:ext cx="723900" cy="1965325"/>
            </a:xfrm>
            <a:custGeom>
              <a:avLst/>
              <a:gdLst/>
              <a:ahLst/>
              <a:cxnLst/>
              <a:rect l="l" t="t" r="r" b="b"/>
              <a:pathLst>
                <a:path w="192" h="522" extrusionOk="0">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96" name="Google Shape;1496;p227"/>
            <p:cNvSpPr/>
            <p:nvPr/>
          </p:nvSpPr>
          <p:spPr>
            <a:xfrm>
              <a:off x="1938338" y="1603375"/>
              <a:ext cx="723900" cy="1965325"/>
            </a:xfrm>
            <a:custGeom>
              <a:avLst/>
              <a:gdLst/>
              <a:ahLst/>
              <a:cxnLst/>
              <a:rect l="l" t="t" r="r" b="b"/>
              <a:pathLst>
                <a:path w="192" h="522" extrusionOk="0">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97" name="Google Shape;1497;p227"/>
            <p:cNvSpPr/>
            <p:nvPr/>
          </p:nvSpPr>
          <p:spPr>
            <a:xfrm>
              <a:off x="1444625" y="3622675"/>
              <a:ext cx="935038" cy="134938"/>
            </a:xfrm>
            <a:custGeom>
              <a:avLst/>
              <a:gdLst/>
              <a:ahLst/>
              <a:cxnLst/>
              <a:rect l="l" t="t" r="r" b="b"/>
              <a:pathLst>
                <a:path w="248" h="36" extrusionOk="0">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98" name="Google Shape;1498;p227"/>
            <p:cNvSpPr/>
            <p:nvPr/>
          </p:nvSpPr>
          <p:spPr>
            <a:xfrm>
              <a:off x="1568450" y="3810000"/>
              <a:ext cx="704850" cy="131763"/>
            </a:xfrm>
            <a:custGeom>
              <a:avLst/>
              <a:gdLst/>
              <a:ahLst/>
              <a:cxnLst/>
              <a:rect l="l" t="t" r="r" b="b"/>
              <a:pathLst>
                <a:path w="187" h="35" extrusionOk="0">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499" name="Google Shape;1499;p227"/>
            <p:cNvSpPr/>
            <p:nvPr/>
          </p:nvSpPr>
          <p:spPr>
            <a:xfrm>
              <a:off x="1673225" y="3990975"/>
              <a:ext cx="495300" cy="104775"/>
            </a:xfrm>
            <a:custGeom>
              <a:avLst/>
              <a:gdLst/>
              <a:ahLst/>
              <a:cxnLst/>
              <a:rect l="l" t="t" r="r" b="b"/>
              <a:pathLst>
                <a:path w="131" h="28" extrusionOk="0">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500" name="Google Shape;1500;p227"/>
          <p:cNvSpPr txBox="1"/>
          <p:nvPr/>
        </p:nvSpPr>
        <p:spPr>
          <a:xfrm>
            <a:off x="1301630" y="2613466"/>
            <a:ext cx="44704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Uses evolutionary algorithm to find optimal hyperparameters</a:t>
            </a:r>
            <a:endParaRPr sz="2200" b="0" i="0" u="none" strike="noStrike" cap="none">
              <a:solidFill>
                <a:srgbClr val="44494E"/>
              </a:solidFill>
              <a:latin typeface="Open Sans"/>
              <a:ea typeface="Open Sans"/>
              <a:cs typeface="Open Sans"/>
              <a:sym typeface="Open Sans"/>
            </a:endParaRPr>
          </a:p>
        </p:txBody>
      </p:sp>
      <p:sp>
        <p:nvSpPr>
          <p:cNvPr id="1501" name="Google Shape;1501;p227"/>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b="1">
                <a:latin typeface="Open Sans"/>
                <a:ea typeface="Open Sans"/>
                <a:cs typeface="Open Sans"/>
                <a:sym typeface="Open Sans"/>
              </a:rPr>
              <a:t>Evolutionary Optimization</a:t>
            </a:r>
            <a:endParaRPr/>
          </a:p>
        </p:txBody>
      </p:sp>
      <p:pic>
        <p:nvPicPr>
          <p:cNvPr id="1502" name="Google Shape;1502;p227"/>
          <p:cNvPicPr preferRelativeResize="0"/>
          <p:nvPr/>
        </p:nvPicPr>
        <p:blipFill rotWithShape="1">
          <a:blip r:embed="rId3">
            <a:alphaModFix/>
          </a:blip>
          <a:srcRect/>
          <a:stretch/>
        </p:blipFill>
        <p:spPr>
          <a:xfrm>
            <a:off x="4081426" y="774466"/>
            <a:ext cx="7854136" cy="310537"/>
          </a:xfrm>
          <a:prstGeom prst="rect">
            <a:avLst/>
          </a:prstGeom>
          <a:noFill/>
          <a:ln>
            <a:noFill/>
          </a:ln>
        </p:spPr>
      </p:pic>
      <p:sp>
        <p:nvSpPr>
          <p:cNvPr id="1503" name="Google Shape;1503;p227"/>
          <p:cNvSpPr txBox="1"/>
          <p:nvPr/>
        </p:nvSpPr>
        <p:spPr>
          <a:xfrm>
            <a:off x="10360644" y="2602260"/>
            <a:ext cx="4796287" cy="769401"/>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Used in black box functions with noises for global optimization</a:t>
            </a:r>
            <a:endParaRPr sz="2200" b="0" i="0" u="none" strike="noStrike" cap="none">
              <a:solidFill>
                <a:srgbClr val="44494E"/>
              </a:solidFill>
              <a:latin typeface="Open Sans"/>
              <a:ea typeface="Open Sans"/>
              <a:cs typeface="Open Sans"/>
              <a:sym typeface="Open Sans"/>
            </a:endParaRPr>
          </a:p>
        </p:txBody>
      </p:sp>
      <p:cxnSp>
        <p:nvCxnSpPr>
          <p:cNvPr id="1504" name="Google Shape;1504;p227"/>
          <p:cNvCxnSpPr/>
          <p:nvPr/>
        </p:nvCxnSpPr>
        <p:spPr>
          <a:xfrm rot="10800000" flipH="1">
            <a:off x="9303977" y="2937087"/>
            <a:ext cx="886618" cy="1106729"/>
          </a:xfrm>
          <a:prstGeom prst="straightConnector1">
            <a:avLst/>
          </a:prstGeom>
          <a:noFill/>
          <a:ln w="28575" cap="flat" cmpd="sng">
            <a:solidFill>
              <a:srgbClr val="5597D3"/>
            </a:solidFill>
            <a:prstDash val="solid"/>
            <a:round/>
            <a:headEnd type="none" w="sm" len="sm"/>
            <a:tailEnd type="stealth" w="med" len="med"/>
          </a:ln>
        </p:spPr>
      </p:cxnSp>
      <p:cxnSp>
        <p:nvCxnSpPr>
          <p:cNvPr id="1505" name="Google Shape;1505;p227"/>
          <p:cNvCxnSpPr/>
          <p:nvPr/>
        </p:nvCxnSpPr>
        <p:spPr>
          <a:xfrm rot="10800000">
            <a:off x="6162431" y="3118479"/>
            <a:ext cx="1190988" cy="1011603"/>
          </a:xfrm>
          <a:prstGeom prst="straightConnector1">
            <a:avLst/>
          </a:prstGeom>
          <a:noFill/>
          <a:ln w="28575" cap="flat" cmpd="sng">
            <a:solidFill>
              <a:srgbClr val="5597D3"/>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3"/>
                                        </p:tgtEl>
                                        <p:attrNameLst>
                                          <p:attrName>style.visibility</p:attrName>
                                        </p:attrNameLst>
                                      </p:cBhvr>
                                      <p:to>
                                        <p:strVal val="visible"/>
                                      </p:to>
                                    </p:set>
                                    <p:animEffect transition="in" filter="fade">
                                      <p:cBhvr>
                                        <p:cTn id="7" dur="1000"/>
                                        <p:tgtEl>
                                          <p:spTgt spid="1493"/>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500">
                                            <p:txEl>
                                              <p:pRg st="0" end="0"/>
                                            </p:txEl>
                                          </p:spTgt>
                                        </p:tgtEl>
                                        <p:attrNameLst>
                                          <p:attrName>style.visibility</p:attrName>
                                        </p:attrNameLst>
                                      </p:cBhvr>
                                      <p:to>
                                        <p:strVal val="visible"/>
                                      </p:to>
                                    </p:set>
                                    <p:anim calcmode="lin" valueType="num">
                                      <p:cBhvr additive="base">
                                        <p:cTn id="11" dur="500"/>
                                        <p:tgtEl>
                                          <p:spTgt spid="1500">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500">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503">
                                            <p:txEl>
                                              <p:pRg st="0" end="0"/>
                                            </p:txEl>
                                          </p:spTgt>
                                        </p:tgtEl>
                                        <p:attrNameLst>
                                          <p:attrName>style.visibility</p:attrName>
                                        </p:attrNameLst>
                                      </p:cBhvr>
                                      <p:to>
                                        <p:strVal val="visible"/>
                                      </p:to>
                                    </p:set>
                                    <p:anim calcmode="lin" valueType="num">
                                      <p:cBhvr additive="base">
                                        <p:cTn id="16" dur="500"/>
                                        <p:tgtEl>
                                          <p:spTgt spid="1503">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50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2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Evolutionary Optimization</a:t>
            </a:r>
            <a:endParaRPr/>
          </a:p>
        </p:txBody>
      </p:sp>
      <p:pic>
        <p:nvPicPr>
          <p:cNvPr id="1512" name="Google Shape;1512;p228"/>
          <p:cNvPicPr preferRelativeResize="0"/>
          <p:nvPr/>
        </p:nvPicPr>
        <p:blipFill rotWithShape="1">
          <a:blip r:embed="rId3">
            <a:alphaModFix/>
          </a:blip>
          <a:srcRect/>
          <a:stretch/>
        </p:blipFill>
        <p:spPr>
          <a:xfrm>
            <a:off x="4117043" y="665849"/>
            <a:ext cx="8225120" cy="352068"/>
          </a:xfrm>
          <a:prstGeom prst="rect">
            <a:avLst/>
          </a:prstGeom>
          <a:noFill/>
          <a:ln>
            <a:noFill/>
          </a:ln>
        </p:spPr>
      </p:pic>
      <p:sp>
        <p:nvSpPr>
          <p:cNvPr id="1513" name="Google Shape;1513;p228"/>
          <p:cNvSpPr/>
          <p:nvPr/>
        </p:nvSpPr>
        <p:spPr>
          <a:xfrm>
            <a:off x="3417790" y="1983045"/>
            <a:ext cx="952716" cy="963822"/>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514" name="Google Shape;1514;p228"/>
          <p:cNvGrpSpPr/>
          <p:nvPr/>
        </p:nvGrpSpPr>
        <p:grpSpPr>
          <a:xfrm>
            <a:off x="4091740" y="2065576"/>
            <a:ext cx="8879842" cy="798386"/>
            <a:chOff x="4702175" y="2133408"/>
            <a:chExt cx="7613650" cy="638742"/>
          </a:xfrm>
        </p:grpSpPr>
        <p:sp>
          <p:nvSpPr>
            <p:cNvPr id="1515" name="Google Shape;1515;p228"/>
            <p:cNvSpPr/>
            <p:nvPr/>
          </p:nvSpPr>
          <p:spPr>
            <a:xfrm>
              <a:off x="4702175" y="2133408"/>
              <a:ext cx="7613650" cy="638742"/>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6" name="Google Shape;1516;p228"/>
            <p:cNvSpPr/>
            <p:nvPr/>
          </p:nvSpPr>
          <p:spPr>
            <a:xfrm>
              <a:off x="5321931" y="2281056"/>
              <a:ext cx="4723971" cy="344696"/>
            </a:xfrm>
            <a:prstGeom prst="rect">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Create multiple number of solutions</a:t>
              </a:r>
              <a:endParaRPr sz="1400" b="0" i="0" u="none" strike="noStrike" cap="none">
                <a:solidFill>
                  <a:srgbClr val="000000"/>
                </a:solidFill>
                <a:latin typeface="Arial"/>
                <a:ea typeface="Arial"/>
                <a:cs typeface="Arial"/>
                <a:sym typeface="Arial"/>
              </a:endParaRPr>
            </a:p>
          </p:txBody>
        </p:sp>
      </p:grpSp>
      <p:sp>
        <p:nvSpPr>
          <p:cNvPr id="1517" name="Google Shape;1517;p228"/>
          <p:cNvSpPr/>
          <p:nvPr/>
        </p:nvSpPr>
        <p:spPr>
          <a:xfrm>
            <a:off x="3417790" y="3099803"/>
            <a:ext cx="952716" cy="963822"/>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518" name="Google Shape;1518;p228"/>
          <p:cNvGrpSpPr/>
          <p:nvPr/>
        </p:nvGrpSpPr>
        <p:grpSpPr>
          <a:xfrm>
            <a:off x="4091740" y="3182334"/>
            <a:ext cx="8879842" cy="798386"/>
            <a:chOff x="4702175" y="3026863"/>
            <a:chExt cx="7613650" cy="638742"/>
          </a:xfrm>
        </p:grpSpPr>
        <p:sp>
          <p:nvSpPr>
            <p:cNvPr id="1519" name="Google Shape;1519;p228"/>
            <p:cNvSpPr/>
            <p:nvPr/>
          </p:nvSpPr>
          <p:spPr>
            <a:xfrm>
              <a:off x="4702175" y="3026863"/>
              <a:ext cx="7613650" cy="638742"/>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0" name="Google Shape;1520;p228"/>
            <p:cNvSpPr/>
            <p:nvPr/>
          </p:nvSpPr>
          <p:spPr>
            <a:xfrm>
              <a:off x="5321930" y="3146766"/>
              <a:ext cx="4966817" cy="344696"/>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Determine the hyperparameter tuple and obtain their fitness function</a:t>
              </a:r>
              <a:endParaRPr sz="1400" b="0" i="0" u="none" strike="noStrike" cap="none">
                <a:solidFill>
                  <a:srgbClr val="000000"/>
                </a:solidFill>
                <a:latin typeface="Arial"/>
                <a:ea typeface="Arial"/>
                <a:cs typeface="Arial"/>
                <a:sym typeface="Arial"/>
              </a:endParaRPr>
            </a:p>
          </p:txBody>
        </p:sp>
      </p:grpSp>
      <p:sp>
        <p:nvSpPr>
          <p:cNvPr id="1521" name="Google Shape;1521;p228"/>
          <p:cNvSpPr/>
          <p:nvPr/>
        </p:nvSpPr>
        <p:spPr>
          <a:xfrm>
            <a:off x="3417790" y="4216562"/>
            <a:ext cx="952716" cy="963822"/>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522" name="Google Shape;1522;p228"/>
          <p:cNvGrpSpPr/>
          <p:nvPr/>
        </p:nvGrpSpPr>
        <p:grpSpPr>
          <a:xfrm>
            <a:off x="4091740" y="4299090"/>
            <a:ext cx="8879842" cy="798385"/>
            <a:chOff x="4702175" y="3920318"/>
            <a:chExt cx="7613650" cy="638742"/>
          </a:xfrm>
        </p:grpSpPr>
        <p:sp>
          <p:nvSpPr>
            <p:cNvPr id="1523" name="Google Shape;1523;p228"/>
            <p:cNvSpPr/>
            <p:nvPr/>
          </p:nvSpPr>
          <p:spPr>
            <a:xfrm>
              <a:off x="4702175" y="392031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4" name="Google Shape;1524;p228"/>
            <p:cNvSpPr/>
            <p:nvPr/>
          </p:nvSpPr>
          <p:spPr>
            <a:xfrm>
              <a:off x="5407419" y="4141599"/>
              <a:ext cx="5695192" cy="319350"/>
            </a:xfrm>
            <a:prstGeom prst="rect">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Rank hyperparameter tuple according to their relative fitness</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525" name="Google Shape;1525;p228"/>
          <p:cNvSpPr/>
          <p:nvPr/>
        </p:nvSpPr>
        <p:spPr>
          <a:xfrm>
            <a:off x="3417790" y="5333322"/>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526" name="Google Shape;1526;p228"/>
          <p:cNvGrpSpPr/>
          <p:nvPr/>
        </p:nvGrpSpPr>
        <p:grpSpPr>
          <a:xfrm>
            <a:off x="4091740" y="5415853"/>
            <a:ext cx="8879842" cy="798386"/>
            <a:chOff x="4702175" y="4813773"/>
            <a:chExt cx="7613650" cy="638742"/>
          </a:xfrm>
        </p:grpSpPr>
        <p:sp>
          <p:nvSpPr>
            <p:cNvPr id="1527" name="Google Shape;1527;p228"/>
            <p:cNvSpPr/>
            <p:nvPr/>
          </p:nvSpPr>
          <p:spPr>
            <a:xfrm>
              <a:off x="4702175" y="481377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8" name="Google Shape;1528;p228"/>
            <p:cNvSpPr/>
            <p:nvPr/>
          </p:nvSpPr>
          <p:spPr>
            <a:xfrm>
              <a:off x="5321930" y="4947301"/>
              <a:ext cx="5560945" cy="344696"/>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Replace the worst performing hyperparameter with new pairs  </a:t>
              </a:r>
              <a:endParaRPr sz="1400" b="0" i="0" u="none" strike="noStrike" cap="none">
                <a:solidFill>
                  <a:srgbClr val="000000"/>
                </a:solidFill>
                <a:latin typeface="Arial"/>
                <a:ea typeface="Arial"/>
                <a:cs typeface="Arial"/>
                <a:sym typeface="Arial"/>
              </a:endParaRPr>
            </a:p>
          </p:txBody>
        </p:sp>
      </p:grpSp>
      <p:sp>
        <p:nvSpPr>
          <p:cNvPr id="1529" name="Google Shape;1529;p228"/>
          <p:cNvSpPr/>
          <p:nvPr/>
        </p:nvSpPr>
        <p:spPr>
          <a:xfrm>
            <a:off x="4996413" y="7267316"/>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
        <p:nvSpPr>
          <p:cNvPr id="1530" name="Google Shape;1530;p228"/>
          <p:cNvSpPr/>
          <p:nvPr/>
        </p:nvSpPr>
        <p:spPr>
          <a:xfrm>
            <a:off x="3417778" y="6431733"/>
            <a:ext cx="952716" cy="963822"/>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1" name="Google Shape;1531;p228"/>
          <p:cNvSpPr/>
          <p:nvPr/>
        </p:nvSpPr>
        <p:spPr>
          <a:xfrm>
            <a:off x="4091728" y="6514264"/>
            <a:ext cx="8879842" cy="798386"/>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2" name="Google Shape;1532;p228"/>
          <p:cNvSpPr/>
          <p:nvPr/>
        </p:nvSpPr>
        <p:spPr>
          <a:xfrm>
            <a:off x="4914270" y="6512360"/>
            <a:ext cx="648576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Repeat steps 2 to 4 until the algorithm gives a constant good outcome</a:t>
            </a:r>
            <a:endParaRPr sz="1400" b="0" i="0" u="none" strike="noStrike" cap="none">
              <a:solidFill>
                <a:srgbClr val="000000"/>
              </a:solidFill>
              <a:latin typeface="Arial"/>
              <a:ea typeface="Arial"/>
              <a:cs typeface="Arial"/>
              <a:sym typeface="Arial"/>
            </a:endParaRPr>
          </a:p>
        </p:txBody>
      </p:sp>
      <p:sp>
        <p:nvSpPr>
          <p:cNvPr id="1533" name="Google Shape;1533;p228"/>
          <p:cNvSpPr txBox="1"/>
          <p:nvPr/>
        </p:nvSpPr>
        <p:spPr>
          <a:xfrm>
            <a:off x="992590" y="1342805"/>
            <a:ext cx="12977476" cy="430847"/>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Steps for the evolutionary optimization:</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33">
                                            <p:txEl>
                                              <p:pRg st="0" end="0"/>
                                            </p:txEl>
                                          </p:spTgt>
                                        </p:tgtEl>
                                        <p:attrNameLst>
                                          <p:attrName>style.visibility</p:attrName>
                                        </p:attrNameLst>
                                      </p:cBhvr>
                                      <p:to>
                                        <p:strVal val="visible"/>
                                      </p:to>
                                    </p:set>
                                    <p:anim calcmode="lin" valueType="num">
                                      <p:cBhvr additive="base">
                                        <p:cTn id="7" dur="500"/>
                                        <p:tgtEl>
                                          <p:spTgt spid="153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533">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229"/>
          <p:cNvSpPr txBox="1">
            <a:spLocks noGrp="1"/>
          </p:cNvSpPr>
          <p:nvPr>
            <p:ph type="body" idx="4294967295"/>
          </p:nvPr>
        </p:nvSpPr>
        <p:spPr>
          <a:xfrm>
            <a:off x="5474988" y="231594"/>
            <a:ext cx="5577734" cy="571438"/>
          </a:xfrm>
          <a:prstGeom prst="rect">
            <a:avLst/>
          </a:prstGeom>
          <a:noFill/>
          <a:ln>
            <a:noFill/>
          </a:ln>
        </p:spPr>
        <p:txBody>
          <a:bodyPr spcFirstLastPara="1" wrap="square" lIns="91425" tIns="45700" rIns="91425" bIns="45700" anchor="t" anchorCtr="0">
            <a:noAutofit/>
          </a:bodyPr>
          <a:lstStyle/>
          <a:p>
            <a:pPr marL="457200" marR="0" lvl="0" indent="0" algn="l" rtl="0">
              <a:lnSpc>
                <a:spcPct val="90000"/>
              </a:lnSpc>
              <a:spcBef>
                <a:spcPts val="1000"/>
              </a:spcBef>
              <a:spcAft>
                <a:spcPts val="0"/>
              </a:spcAft>
              <a:buSzPts val="2800"/>
              <a:buNone/>
            </a:pPr>
            <a:r>
              <a:rPr lang="en-IN" sz="3200" b="1">
                <a:latin typeface="Open Sans"/>
                <a:ea typeface="Open Sans"/>
                <a:cs typeface="Open Sans"/>
                <a:sym typeface="Open Sans"/>
              </a:rPr>
              <a:t>Bayesian Optimization</a:t>
            </a:r>
            <a:endParaRPr sz="3200" b="1">
              <a:latin typeface="Open Sans"/>
              <a:ea typeface="Open Sans"/>
              <a:cs typeface="Open Sans"/>
              <a:sym typeface="Open Sans"/>
            </a:endParaRPr>
          </a:p>
        </p:txBody>
      </p:sp>
      <p:grpSp>
        <p:nvGrpSpPr>
          <p:cNvPr id="1540" name="Google Shape;1540;p229"/>
          <p:cNvGrpSpPr/>
          <p:nvPr/>
        </p:nvGrpSpPr>
        <p:grpSpPr>
          <a:xfrm>
            <a:off x="644042" y="2297060"/>
            <a:ext cx="14888569" cy="1160634"/>
            <a:chOff x="644042" y="2297060"/>
            <a:chExt cx="14888569" cy="1160634"/>
          </a:xfrm>
        </p:grpSpPr>
        <p:sp>
          <p:nvSpPr>
            <p:cNvPr id="1541" name="Google Shape;1541;p229"/>
            <p:cNvSpPr/>
            <p:nvPr/>
          </p:nvSpPr>
          <p:spPr>
            <a:xfrm rot="5400000">
              <a:off x="8444010" y="-3630907"/>
              <a:ext cx="1160634" cy="13016569"/>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Open Sans"/>
                <a:ea typeface="Open Sans"/>
                <a:cs typeface="Open Sans"/>
                <a:sym typeface="Open Sans"/>
              </a:endParaRPr>
            </a:p>
          </p:txBody>
        </p:sp>
        <p:sp>
          <p:nvSpPr>
            <p:cNvPr id="1542" name="Google Shape;1542;p229"/>
            <p:cNvSpPr txBox="1"/>
            <p:nvPr/>
          </p:nvSpPr>
          <p:spPr>
            <a:xfrm>
              <a:off x="2680678" y="2438231"/>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Uses machine learning framework to predict optimal hyperparameters</a:t>
              </a:r>
              <a:endParaRPr sz="2200" b="0" i="0" u="none" strike="noStrike" cap="none">
                <a:solidFill>
                  <a:schemeClr val="dk1"/>
                </a:solidFill>
                <a:latin typeface="Open Sans"/>
                <a:ea typeface="Open Sans"/>
                <a:cs typeface="Open Sans"/>
                <a:sym typeface="Open Sans"/>
              </a:endParaRPr>
            </a:p>
          </p:txBody>
        </p:sp>
        <p:sp>
          <p:nvSpPr>
            <p:cNvPr id="1543" name="Google Shape;1543;p229"/>
            <p:cNvSpPr/>
            <p:nvPr/>
          </p:nvSpPr>
          <p:spPr>
            <a:xfrm rot="-5400000">
              <a:off x="999725" y="1941377"/>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chemeClr val="lt1"/>
                </a:solidFill>
                <a:latin typeface="Open Sans"/>
                <a:ea typeface="Open Sans"/>
                <a:cs typeface="Open Sans"/>
                <a:sym typeface="Open Sans"/>
              </a:endParaRPr>
            </a:p>
          </p:txBody>
        </p:sp>
      </p:grpSp>
      <p:grpSp>
        <p:nvGrpSpPr>
          <p:cNvPr id="1544" name="Google Shape;1544;p229"/>
          <p:cNvGrpSpPr/>
          <p:nvPr/>
        </p:nvGrpSpPr>
        <p:grpSpPr>
          <a:xfrm>
            <a:off x="644042" y="3602419"/>
            <a:ext cx="14888569" cy="1160634"/>
            <a:chOff x="644042" y="3602419"/>
            <a:chExt cx="14888569" cy="1160634"/>
          </a:xfrm>
        </p:grpSpPr>
        <p:sp>
          <p:nvSpPr>
            <p:cNvPr id="1545" name="Google Shape;1545;p229"/>
            <p:cNvSpPr/>
            <p:nvPr/>
          </p:nvSpPr>
          <p:spPr>
            <a:xfrm rot="5400000">
              <a:off x="8444010" y="-2325548"/>
              <a:ext cx="1160634" cy="13016569"/>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grpSp>
          <p:nvGrpSpPr>
            <p:cNvPr id="1546" name="Google Shape;1546;p229"/>
            <p:cNvGrpSpPr/>
            <p:nvPr/>
          </p:nvGrpSpPr>
          <p:grpSpPr>
            <a:xfrm>
              <a:off x="644042" y="3602419"/>
              <a:ext cx="3255748" cy="1160633"/>
              <a:chOff x="644042" y="3643983"/>
              <a:chExt cx="3255748" cy="1160633"/>
            </a:xfrm>
          </p:grpSpPr>
          <p:sp>
            <p:nvSpPr>
              <p:cNvPr id="1547" name="Google Shape;1547;p229"/>
              <p:cNvSpPr/>
              <p:nvPr/>
            </p:nvSpPr>
            <p:spPr>
              <a:xfrm rot="-5400000">
                <a:off x="999725" y="3288300"/>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cxnSp>
            <p:nvCxnSpPr>
              <p:cNvPr id="1548" name="Google Shape;1548;p229"/>
              <p:cNvCxnSpPr/>
              <p:nvPr/>
            </p:nvCxnSpPr>
            <p:spPr>
              <a:xfrm>
                <a:off x="3899789" y="4260506"/>
                <a:ext cx="0" cy="38854"/>
              </a:xfrm>
              <a:prstGeom prst="straightConnector1">
                <a:avLst/>
              </a:prstGeom>
              <a:noFill/>
              <a:ln w="12700" cap="flat" cmpd="sng">
                <a:solidFill>
                  <a:srgbClr val="7F7F7F"/>
                </a:solidFill>
                <a:prstDash val="solid"/>
                <a:round/>
                <a:headEnd type="none" w="sm" len="sm"/>
                <a:tailEnd type="triangle" w="sm" len="sm"/>
              </a:ln>
            </p:spPr>
          </p:cxnSp>
        </p:grpSp>
        <p:sp>
          <p:nvSpPr>
            <p:cNvPr id="1549" name="Google Shape;1549;p229"/>
            <p:cNvSpPr txBox="1"/>
            <p:nvPr/>
          </p:nvSpPr>
          <p:spPr>
            <a:xfrm>
              <a:off x="2680678" y="3602419"/>
              <a:ext cx="12417601" cy="920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Finds optimal hyperparameters from the result of previously built models with different hyperparameter configuration through the Gaussian process</a:t>
              </a:r>
              <a:endParaRPr sz="2200" b="0" i="0" u="none" strike="noStrike" cap="none">
                <a:solidFill>
                  <a:schemeClr val="dk1"/>
                </a:solidFill>
                <a:latin typeface="Open Sans"/>
                <a:ea typeface="Open Sans"/>
                <a:cs typeface="Open Sans"/>
                <a:sym typeface="Open Sans"/>
              </a:endParaRPr>
            </a:p>
          </p:txBody>
        </p:sp>
      </p:grpSp>
      <p:grpSp>
        <p:nvGrpSpPr>
          <p:cNvPr id="1550" name="Google Shape;1550;p229"/>
          <p:cNvGrpSpPr/>
          <p:nvPr/>
        </p:nvGrpSpPr>
        <p:grpSpPr>
          <a:xfrm>
            <a:off x="644042" y="4907777"/>
            <a:ext cx="14888569" cy="1160634"/>
            <a:chOff x="644042" y="4907777"/>
            <a:chExt cx="14888569" cy="1160634"/>
          </a:xfrm>
        </p:grpSpPr>
        <p:sp>
          <p:nvSpPr>
            <p:cNvPr id="1551" name="Google Shape;1551;p229"/>
            <p:cNvSpPr/>
            <p:nvPr/>
          </p:nvSpPr>
          <p:spPr>
            <a:xfrm rot="5400000">
              <a:off x="8444010" y="-1020190"/>
              <a:ext cx="1160634" cy="13016569"/>
            </a:xfrm>
            <a:prstGeom prst="round2SameRect">
              <a:avLst>
                <a:gd name="adj1" fmla="val 16667"/>
                <a:gd name="adj2" fmla="val 0"/>
              </a:avLst>
            </a:prstGeom>
            <a:solidFill>
              <a:srgbClr val="DDEAF6"/>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grpSp>
          <p:nvGrpSpPr>
            <p:cNvPr id="1552" name="Google Shape;1552;p229"/>
            <p:cNvGrpSpPr/>
            <p:nvPr/>
          </p:nvGrpSpPr>
          <p:grpSpPr>
            <a:xfrm>
              <a:off x="644042" y="4907778"/>
              <a:ext cx="1872000" cy="1160633"/>
              <a:chOff x="644042" y="4949342"/>
              <a:chExt cx="1872000" cy="1160633"/>
            </a:xfrm>
          </p:grpSpPr>
          <p:sp>
            <p:nvSpPr>
              <p:cNvPr id="1553" name="Google Shape;1553;p229"/>
              <p:cNvSpPr/>
              <p:nvPr/>
            </p:nvSpPr>
            <p:spPr>
              <a:xfrm rot="-5400000">
                <a:off x="999725" y="4593659"/>
                <a:ext cx="1160633" cy="1872000"/>
              </a:xfrm>
              <a:prstGeom prst="round2SameRect">
                <a:avLst>
                  <a:gd name="adj1" fmla="val 16667"/>
                  <a:gd name="adj2" fmla="val 0"/>
                </a:avLst>
              </a:prstGeom>
              <a:solidFill>
                <a:srgbClr val="F2F2F2"/>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a:ea typeface="Open Sans"/>
                  <a:cs typeface="Open Sans"/>
                  <a:sym typeface="Open Sans"/>
                </a:endParaRPr>
              </a:p>
            </p:txBody>
          </p:sp>
          <p:grpSp>
            <p:nvGrpSpPr>
              <p:cNvPr id="1554" name="Google Shape;1554;p229"/>
              <p:cNvGrpSpPr/>
              <p:nvPr/>
            </p:nvGrpSpPr>
            <p:grpSpPr>
              <a:xfrm>
                <a:off x="1286380" y="5139150"/>
                <a:ext cx="521587" cy="823705"/>
                <a:chOff x="12893482" y="333506"/>
                <a:chExt cx="1192212" cy="1882776"/>
              </a:xfrm>
            </p:grpSpPr>
            <p:sp>
              <p:nvSpPr>
                <p:cNvPr id="1555" name="Google Shape;1555;p229"/>
                <p:cNvSpPr/>
                <p:nvPr/>
              </p:nvSpPr>
              <p:spPr>
                <a:xfrm>
                  <a:off x="12893482" y="333506"/>
                  <a:ext cx="614362" cy="241300"/>
                </a:xfrm>
                <a:custGeom>
                  <a:avLst/>
                  <a:gdLst/>
                  <a:ahLst/>
                  <a:cxnLst/>
                  <a:rect l="l" t="t" r="r" b="b"/>
                  <a:pathLst>
                    <a:path w="163" h="64" extrusionOk="0">
                      <a:moveTo>
                        <a:pt x="163" y="0"/>
                      </a:moveTo>
                      <a:cubicBezTo>
                        <a:pt x="156" y="1"/>
                        <a:pt x="148" y="2"/>
                        <a:pt x="141" y="2"/>
                      </a:cubicBezTo>
                      <a:cubicBezTo>
                        <a:pt x="112" y="5"/>
                        <a:pt x="83" y="10"/>
                        <a:pt x="56" y="20"/>
                      </a:cubicBezTo>
                      <a:cubicBezTo>
                        <a:pt x="42" y="25"/>
                        <a:pt x="29" y="31"/>
                        <a:pt x="18" y="40"/>
                      </a:cubicBezTo>
                      <a:cubicBezTo>
                        <a:pt x="9" y="46"/>
                        <a:pt x="3" y="54"/>
                        <a:pt x="0" y="64"/>
                      </a:cubicBezTo>
                      <a:cubicBezTo>
                        <a:pt x="0" y="43"/>
                        <a:pt x="0" y="22"/>
                        <a:pt x="0" y="0"/>
                      </a:cubicBezTo>
                      <a:cubicBezTo>
                        <a:pt x="54" y="0"/>
                        <a:pt x="109" y="0"/>
                        <a:pt x="16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p:txBody>
            </p:sp>
            <p:sp>
              <p:nvSpPr>
                <p:cNvPr id="1556" name="Google Shape;1556;p229"/>
                <p:cNvSpPr/>
                <p:nvPr/>
              </p:nvSpPr>
              <p:spPr>
                <a:xfrm>
                  <a:off x="13850744" y="1986094"/>
                  <a:ext cx="234950" cy="230188"/>
                </a:xfrm>
                <a:custGeom>
                  <a:avLst/>
                  <a:gdLst/>
                  <a:ahLst/>
                  <a:cxnLst/>
                  <a:rect l="l" t="t" r="r" b="b"/>
                  <a:pathLst>
                    <a:path w="62" h="61" extrusionOk="0">
                      <a:moveTo>
                        <a:pt x="9" y="0"/>
                      </a:moveTo>
                      <a:cubicBezTo>
                        <a:pt x="27" y="18"/>
                        <a:pt x="44" y="35"/>
                        <a:pt x="62" y="53"/>
                      </a:cubicBezTo>
                      <a:cubicBezTo>
                        <a:pt x="42" y="55"/>
                        <a:pt x="21" y="58"/>
                        <a:pt x="0" y="61"/>
                      </a:cubicBezTo>
                      <a:cubicBezTo>
                        <a:pt x="3" y="40"/>
                        <a:pt x="6" y="20"/>
                        <a:pt x="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p:txBody>
            </p:sp>
          </p:grpSp>
        </p:grpSp>
        <p:sp>
          <p:nvSpPr>
            <p:cNvPr id="1557" name="Google Shape;1557;p229"/>
            <p:cNvSpPr txBox="1"/>
            <p:nvPr/>
          </p:nvSpPr>
          <p:spPr>
            <a:xfrm>
              <a:off x="2680678" y="5026912"/>
              <a:ext cx="12417636" cy="97352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dk1"/>
                  </a:solidFill>
                  <a:latin typeface="Open Sans"/>
                  <a:ea typeface="Open Sans"/>
                  <a:cs typeface="Open Sans"/>
                  <a:sym typeface="Open Sans"/>
                </a:rPr>
                <a:t>Has the inherent property to study the trend in given data set which is not possible for a human</a:t>
              </a:r>
              <a:endParaRPr sz="2200" b="0" i="0" u="none" strike="noStrike" cap="none">
                <a:solidFill>
                  <a:schemeClr val="dk1"/>
                </a:solidFill>
                <a:latin typeface="Open Sans"/>
                <a:ea typeface="Open Sans"/>
                <a:cs typeface="Open Sans"/>
                <a:sym typeface="Open Sans"/>
              </a:endParaRPr>
            </a:p>
          </p:txBody>
        </p:sp>
      </p:grpSp>
      <p:pic>
        <p:nvPicPr>
          <p:cNvPr id="1558" name="Google Shape;1558;p229"/>
          <p:cNvPicPr preferRelativeResize="0"/>
          <p:nvPr/>
        </p:nvPicPr>
        <p:blipFill rotWithShape="1">
          <a:blip r:embed="rId3">
            <a:alphaModFix/>
          </a:blip>
          <a:srcRect/>
          <a:stretch/>
        </p:blipFill>
        <p:spPr>
          <a:xfrm>
            <a:off x="1096544" y="2431562"/>
            <a:ext cx="964729" cy="964729"/>
          </a:xfrm>
          <a:prstGeom prst="rect">
            <a:avLst/>
          </a:prstGeom>
          <a:noFill/>
          <a:ln>
            <a:noFill/>
          </a:ln>
        </p:spPr>
      </p:pic>
      <p:pic>
        <p:nvPicPr>
          <p:cNvPr id="1559" name="Google Shape;1559;p229"/>
          <p:cNvPicPr preferRelativeResize="0"/>
          <p:nvPr/>
        </p:nvPicPr>
        <p:blipFill rotWithShape="1">
          <a:blip r:embed="rId4">
            <a:alphaModFix/>
          </a:blip>
          <a:srcRect/>
          <a:stretch/>
        </p:blipFill>
        <p:spPr>
          <a:xfrm>
            <a:off x="1263810" y="5034016"/>
            <a:ext cx="966420" cy="966420"/>
          </a:xfrm>
          <a:prstGeom prst="rect">
            <a:avLst/>
          </a:prstGeom>
          <a:noFill/>
          <a:ln>
            <a:noFill/>
          </a:ln>
        </p:spPr>
      </p:pic>
      <p:pic>
        <p:nvPicPr>
          <p:cNvPr id="1560" name="Google Shape;1560;p229"/>
          <p:cNvPicPr preferRelativeResize="0"/>
          <p:nvPr/>
        </p:nvPicPr>
        <p:blipFill rotWithShape="1">
          <a:blip r:embed="rId5">
            <a:alphaModFix/>
          </a:blip>
          <a:srcRect/>
          <a:stretch/>
        </p:blipFill>
        <p:spPr>
          <a:xfrm>
            <a:off x="1263810" y="3695974"/>
            <a:ext cx="877026" cy="877026"/>
          </a:xfrm>
          <a:prstGeom prst="rect">
            <a:avLst/>
          </a:prstGeom>
          <a:noFill/>
          <a:ln>
            <a:noFill/>
          </a:ln>
        </p:spPr>
      </p:pic>
      <p:pic>
        <p:nvPicPr>
          <p:cNvPr id="1561" name="Google Shape;1561;p229"/>
          <p:cNvPicPr preferRelativeResize="0"/>
          <p:nvPr/>
        </p:nvPicPr>
        <p:blipFill rotWithShape="1">
          <a:blip r:embed="rId6">
            <a:alphaModFix/>
          </a:blip>
          <a:srcRect/>
          <a:stretch/>
        </p:blipFill>
        <p:spPr>
          <a:xfrm>
            <a:off x="4693793" y="803032"/>
            <a:ext cx="7140124" cy="3415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0"/>
                                  </p:stCondLst>
                                  <p:childTnLst>
                                    <p:set>
                                      <p:cBhvr>
                                        <p:cTn id="6" dur="1" fill="hold">
                                          <p:stCondLst>
                                            <p:cond delay="0"/>
                                          </p:stCondLst>
                                        </p:cTn>
                                        <p:tgtEl>
                                          <p:spTgt spid="1540"/>
                                        </p:tgtEl>
                                        <p:attrNameLst>
                                          <p:attrName>style.visibility</p:attrName>
                                        </p:attrNameLst>
                                      </p:cBhvr>
                                      <p:to>
                                        <p:strVal val="visible"/>
                                      </p:to>
                                    </p:set>
                                    <p:animEffect transition="in" filter="fade">
                                      <p:cBhvr>
                                        <p:cTn id="7" dur="500"/>
                                        <p:tgtEl>
                                          <p:spTgt spid="1540"/>
                                        </p:tgtEl>
                                      </p:cBhvr>
                                    </p:animEffect>
                                  </p:childTnLst>
                                </p:cTn>
                              </p:par>
                              <p:par>
                                <p:cTn id="8" presetID="10" presetClass="entr" presetSubtype="0" fill="hold" nodeType="withEffect">
                                  <p:stCondLst>
                                    <p:cond delay="47500"/>
                                  </p:stCondLst>
                                  <p:childTnLst>
                                    <p:set>
                                      <p:cBhvr>
                                        <p:cTn id="9" dur="1" fill="hold">
                                          <p:stCondLst>
                                            <p:cond delay="0"/>
                                          </p:stCondLst>
                                        </p:cTn>
                                        <p:tgtEl>
                                          <p:spTgt spid="1544"/>
                                        </p:tgtEl>
                                        <p:attrNameLst>
                                          <p:attrName>style.visibility</p:attrName>
                                        </p:attrNameLst>
                                      </p:cBhvr>
                                      <p:to>
                                        <p:strVal val="visible"/>
                                      </p:to>
                                    </p:set>
                                    <p:animEffect transition="in" filter="fade">
                                      <p:cBhvr>
                                        <p:cTn id="10" dur="500"/>
                                        <p:tgtEl>
                                          <p:spTgt spid="1544"/>
                                        </p:tgtEl>
                                      </p:cBhvr>
                                    </p:animEffect>
                                  </p:childTnLst>
                                </p:cTn>
                              </p:par>
                              <p:par>
                                <p:cTn id="11" presetID="10" presetClass="entr" presetSubtype="0" fill="hold" nodeType="withEffect">
                                  <p:stCondLst>
                                    <p:cond delay="57000"/>
                                  </p:stCondLst>
                                  <p:childTnLst>
                                    <p:set>
                                      <p:cBhvr>
                                        <p:cTn id="12" dur="1" fill="hold">
                                          <p:stCondLst>
                                            <p:cond delay="0"/>
                                          </p:stCondLst>
                                        </p:cTn>
                                        <p:tgtEl>
                                          <p:spTgt spid="1550"/>
                                        </p:tgtEl>
                                        <p:attrNameLst>
                                          <p:attrName>style.visibility</p:attrName>
                                        </p:attrNameLst>
                                      </p:cBhvr>
                                      <p:to>
                                        <p:strVal val="visible"/>
                                      </p:to>
                                    </p:set>
                                    <p:animEffect transition="in" filter="fade">
                                      <p:cBhvr>
                                        <p:cTn id="13" dur="500"/>
                                        <p:tgtEl>
                                          <p:spTgt spid="1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3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Interpretability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231"/>
          <p:cNvSpPr txBox="1">
            <a:spLocks noGrp="1"/>
          </p:cNvSpPr>
          <p:nvPr>
            <p:ph type="title"/>
          </p:nvPr>
        </p:nvSpPr>
        <p:spPr>
          <a:xfrm>
            <a:off x="0" y="229878"/>
            <a:ext cx="16871575"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Interpretability?</a:t>
            </a:r>
            <a:endParaRPr/>
          </a:p>
        </p:txBody>
      </p:sp>
      <p:pic>
        <p:nvPicPr>
          <p:cNvPr id="1573" name="Google Shape;1573;p231"/>
          <p:cNvPicPr preferRelativeResize="0"/>
          <p:nvPr/>
        </p:nvPicPr>
        <p:blipFill rotWithShape="1">
          <a:blip r:embed="rId3">
            <a:alphaModFix/>
          </a:blip>
          <a:srcRect/>
          <a:stretch/>
        </p:blipFill>
        <p:spPr>
          <a:xfrm>
            <a:off x="4870475" y="734193"/>
            <a:ext cx="7140124" cy="375750"/>
          </a:xfrm>
          <a:prstGeom prst="rect">
            <a:avLst/>
          </a:prstGeom>
          <a:noFill/>
          <a:ln>
            <a:noFill/>
          </a:ln>
        </p:spPr>
      </p:pic>
      <p:sp>
        <p:nvSpPr>
          <p:cNvPr id="1574" name="Google Shape;1574;p231"/>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ctr" rtl="0">
              <a:lnSpc>
                <a:spcPct val="100000"/>
              </a:lnSpc>
              <a:spcBef>
                <a:spcPts val="1333"/>
              </a:spcBef>
              <a:spcAft>
                <a:spcPts val="0"/>
              </a:spcAft>
              <a:buSzPts val="2400"/>
              <a:buNone/>
            </a:pPr>
            <a:endParaRPr sz="2200"/>
          </a:p>
          <a:p>
            <a:pPr marL="76200" lvl="0" indent="0" algn="ctr" rtl="0">
              <a:lnSpc>
                <a:spcPct val="100000"/>
              </a:lnSpc>
              <a:spcBef>
                <a:spcPts val="1333"/>
              </a:spcBef>
              <a:spcAft>
                <a:spcPts val="0"/>
              </a:spcAft>
              <a:buSzPts val="2400"/>
              <a:buNone/>
            </a:pPr>
            <a:endParaRPr sz="2200"/>
          </a:p>
        </p:txBody>
      </p:sp>
      <p:grpSp>
        <p:nvGrpSpPr>
          <p:cNvPr id="1575" name="Google Shape;1575;p231"/>
          <p:cNvGrpSpPr/>
          <p:nvPr/>
        </p:nvGrpSpPr>
        <p:grpSpPr>
          <a:xfrm>
            <a:off x="1040033" y="3283185"/>
            <a:ext cx="14801007" cy="1790483"/>
            <a:chOff x="934033" y="2791187"/>
            <a:chExt cx="14928492" cy="3112781"/>
          </a:xfrm>
        </p:grpSpPr>
        <p:sp>
          <p:nvSpPr>
            <p:cNvPr id="1576" name="Google Shape;1576;p231"/>
            <p:cNvSpPr/>
            <p:nvPr/>
          </p:nvSpPr>
          <p:spPr>
            <a:xfrm>
              <a:off x="1820840" y="3500826"/>
              <a:ext cx="13147067" cy="10433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200"/>
                <a:buFont typeface="Arial"/>
                <a:buNone/>
              </a:pPr>
              <a:r>
                <a:rPr lang="en-IN" sz="2200" b="0" i="0" u="none" strike="noStrike" cap="none">
                  <a:solidFill>
                    <a:srgbClr val="595959"/>
                  </a:solidFill>
                  <a:latin typeface="Open Sans"/>
                  <a:ea typeface="Open Sans"/>
                  <a:cs typeface="Open Sans"/>
                  <a:sym typeface="Open Sans"/>
                </a:rPr>
                <a:t>Interpretability is the degree of human’s ability to predict the model’s result consistently.</a:t>
              </a:r>
              <a:endParaRPr sz="2200" b="0" i="0" u="none" strike="noStrike" cap="none">
                <a:solidFill>
                  <a:srgbClr val="595959"/>
                </a:solidFill>
                <a:latin typeface="Open Sans"/>
                <a:ea typeface="Open Sans"/>
                <a:cs typeface="Open Sans"/>
                <a:sym typeface="Open Sans"/>
              </a:endParaRPr>
            </a:p>
          </p:txBody>
        </p:sp>
        <p:sp>
          <p:nvSpPr>
            <p:cNvPr id="1577" name="Google Shape;1577;p231"/>
            <p:cNvSpPr/>
            <p:nvPr/>
          </p:nvSpPr>
          <p:spPr>
            <a:xfrm>
              <a:off x="1684377" y="3346964"/>
              <a:ext cx="13597072" cy="1660400"/>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78" name="Google Shape;1578;p231" descr="Image result for quote icon"/>
            <p:cNvPicPr preferRelativeResize="0"/>
            <p:nvPr/>
          </p:nvPicPr>
          <p:blipFill rotWithShape="1">
            <a:blip r:embed="rId4">
              <a:alphaModFix/>
            </a:blip>
            <a:srcRect l="14811" t="22222" r="54525" b="53754"/>
            <a:stretch/>
          </p:blipFill>
          <p:spPr>
            <a:xfrm>
              <a:off x="934033" y="2791187"/>
              <a:ext cx="1030132" cy="1111553"/>
            </a:xfrm>
            <a:prstGeom prst="rect">
              <a:avLst/>
            </a:prstGeom>
            <a:noFill/>
            <a:ln>
              <a:noFill/>
            </a:ln>
          </p:spPr>
        </p:pic>
        <p:pic>
          <p:nvPicPr>
            <p:cNvPr id="1579" name="Google Shape;1579;p231" descr="Image result for quote icon"/>
            <p:cNvPicPr preferRelativeResize="0"/>
            <p:nvPr/>
          </p:nvPicPr>
          <p:blipFill rotWithShape="1">
            <a:blip r:embed="rId5">
              <a:alphaModFix/>
            </a:blip>
            <a:srcRect l="53830" t="53276" r="15309" b="21135"/>
            <a:stretch/>
          </p:blipFill>
          <p:spPr>
            <a:xfrm>
              <a:off x="14700370" y="4657145"/>
              <a:ext cx="1162155" cy="1246823"/>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232"/>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Importance of Interpretability</a:t>
            </a:r>
            <a:endParaRPr/>
          </a:p>
        </p:txBody>
      </p:sp>
      <p:sp>
        <p:nvSpPr>
          <p:cNvPr id="1586" name="Google Shape;1586;p232"/>
          <p:cNvSpPr txBox="1">
            <a:spLocks noGrp="1"/>
          </p:cNvSpPr>
          <p:nvPr>
            <p:ph type="body" idx="1"/>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587" name="Google Shape;1587;p232"/>
          <p:cNvPicPr preferRelativeResize="0"/>
          <p:nvPr/>
        </p:nvPicPr>
        <p:blipFill rotWithShape="1">
          <a:blip r:embed="rId3">
            <a:alphaModFix/>
          </a:blip>
          <a:srcRect/>
          <a:stretch/>
        </p:blipFill>
        <p:spPr>
          <a:xfrm>
            <a:off x="3512103" y="751273"/>
            <a:ext cx="9503505" cy="341591"/>
          </a:xfrm>
          <a:prstGeom prst="rect">
            <a:avLst/>
          </a:prstGeom>
          <a:noFill/>
          <a:ln>
            <a:noFill/>
          </a:ln>
        </p:spPr>
      </p:pic>
      <p:sp>
        <p:nvSpPr>
          <p:cNvPr id="1588" name="Google Shape;1588;p232"/>
          <p:cNvSpPr/>
          <p:nvPr/>
        </p:nvSpPr>
        <p:spPr>
          <a:xfrm>
            <a:off x="4476801" y="4042438"/>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 ensure that sensitive information in the data is well-protected</a:t>
            </a:r>
            <a:endParaRPr sz="1400" b="0" i="0" u="none" strike="noStrike" cap="none">
              <a:solidFill>
                <a:srgbClr val="000000"/>
              </a:solidFill>
              <a:latin typeface="Arial"/>
              <a:ea typeface="Arial"/>
              <a:cs typeface="Arial"/>
              <a:sym typeface="Arial"/>
            </a:endParaRPr>
          </a:p>
        </p:txBody>
      </p:sp>
      <p:sp>
        <p:nvSpPr>
          <p:cNvPr id="1589" name="Google Shape;1589;p232"/>
          <p:cNvSpPr/>
          <p:nvPr/>
        </p:nvSpPr>
        <p:spPr>
          <a:xfrm>
            <a:off x="4468564" y="5146753"/>
            <a:ext cx="11230765" cy="902293"/>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 ensure that small changes in the data do not lead to big changes in the prediction</a:t>
            </a:r>
            <a:endParaRPr sz="1400" b="0" i="0" u="none" strike="noStrike" cap="none">
              <a:solidFill>
                <a:srgbClr val="000000"/>
              </a:solidFill>
              <a:latin typeface="Arial"/>
              <a:ea typeface="Arial"/>
              <a:cs typeface="Arial"/>
              <a:sym typeface="Arial"/>
            </a:endParaRPr>
          </a:p>
        </p:txBody>
      </p:sp>
      <p:sp>
        <p:nvSpPr>
          <p:cNvPr id="1590" name="Google Shape;1590;p232"/>
          <p:cNvSpPr/>
          <p:nvPr/>
        </p:nvSpPr>
        <p:spPr>
          <a:xfrm>
            <a:off x="4480920" y="6271576"/>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 check that all the relationships picked up are causal</a:t>
            </a:r>
            <a:endParaRPr sz="1400" b="0" i="0" u="none" strike="noStrike" cap="none">
              <a:solidFill>
                <a:srgbClr val="000000"/>
              </a:solidFill>
              <a:latin typeface="Arial"/>
              <a:ea typeface="Arial"/>
              <a:cs typeface="Arial"/>
              <a:sym typeface="Arial"/>
            </a:endParaRPr>
          </a:p>
        </p:txBody>
      </p:sp>
      <p:sp>
        <p:nvSpPr>
          <p:cNvPr id="1591" name="Google Shape;1591;p232"/>
          <p:cNvSpPr/>
          <p:nvPr/>
        </p:nvSpPr>
        <p:spPr>
          <a:xfrm>
            <a:off x="4480920" y="7388249"/>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a:t>
            </a:r>
            <a:r>
              <a:rPr lang="en-IN" sz="2200" b="0" i="0" u="none" strike="noStrike" cap="none">
                <a:solidFill>
                  <a:schemeClr val="lt1"/>
                </a:solidFill>
                <a:latin typeface="Arial"/>
                <a:ea typeface="Arial"/>
                <a:cs typeface="Arial"/>
                <a:sym typeface="Arial"/>
              </a:rPr>
              <a:t> </a:t>
            </a:r>
            <a:r>
              <a:rPr lang="en-IN" sz="2200" b="0" i="0" u="none" strike="noStrike" cap="none">
                <a:solidFill>
                  <a:srgbClr val="3F3F3F"/>
                </a:solidFill>
                <a:latin typeface="Open Sans"/>
                <a:ea typeface="Open Sans"/>
                <a:cs typeface="Open Sans"/>
                <a:sym typeface="Open Sans"/>
              </a:rPr>
              <a:t>make it easily trustable for humans as it explains its decisions unlike the machine</a:t>
            </a:r>
            <a:endParaRPr sz="1400" b="0" i="0" u="none" strike="noStrike" cap="none">
              <a:solidFill>
                <a:srgbClr val="000000"/>
              </a:solidFill>
              <a:latin typeface="Arial"/>
              <a:ea typeface="Arial"/>
              <a:cs typeface="Arial"/>
              <a:sym typeface="Arial"/>
            </a:endParaRPr>
          </a:p>
        </p:txBody>
      </p:sp>
      <p:sp>
        <p:nvSpPr>
          <p:cNvPr id="1592" name="Google Shape;1592;p232"/>
          <p:cNvSpPr/>
          <p:nvPr/>
        </p:nvSpPr>
        <p:spPr>
          <a:xfrm>
            <a:off x="4464443" y="2925766"/>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 ensure that predictions are unbiased</a:t>
            </a:r>
            <a:endParaRPr sz="1400" b="0" i="0" u="none" strike="noStrike" cap="none">
              <a:solidFill>
                <a:srgbClr val="000000"/>
              </a:solidFill>
              <a:latin typeface="Arial"/>
              <a:ea typeface="Arial"/>
              <a:cs typeface="Arial"/>
              <a:sym typeface="Arial"/>
            </a:endParaRPr>
          </a:p>
        </p:txBody>
      </p:sp>
      <p:sp>
        <p:nvSpPr>
          <p:cNvPr id="1593" name="Google Shape;1593;p232"/>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Privacy</a:t>
            </a:r>
            <a:endParaRPr sz="2200" b="0" i="0" u="none" strike="noStrike" cap="none">
              <a:solidFill>
                <a:schemeClr val="lt1"/>
              </a:solidFill>
              <a:latin typeface="Open Sans"/>
              <a:ea typeface="Open Sans"/>
              <a:cs typeface="Open Sans"/>
              <a:sym typeface="Open Sans"/>
            </a:endParaRPr>
          </a:p>
        </p:txBody>
      </p:sp>
      <p:sp>
        <p:nvSpPr>
          <p:cNvPr id="1594" name="Google Shape;1594;p232"/>
          <p:cNvSpPr/>
          <p:nvPr/>
        </p:nvSpPr>
        <p:spPr>
          <a:xfrm>
            <a:off x="1704103" y="5149876"/>
            <a:ext cx="2768832" cy="906499"/>
          </a:xfrm>
          <a:prstGeom prst="roundRect">
            <a:avLst>
              <a:gd name="adj"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Reliability</a:t>
            </a:r>
            <a:endParaRPr sz="1400" b="0" i="0" u="none" strike="noStrike" cap="none">
              <a:solidFill>
                <a:srgbClr val="000000"/>
              </a:solidFill>
              <a:latin typeface="Arial"/>
              <a:ea typeface="Arial"/>
              <a:cs typeface="Arial"/>
              <a:sym typeface="Arial"/>
            </a:endParaRPr>
          </a:p>
        </p:txBody>
      </p:sp>
      <p:sp>
        <p:nvSpPr>
          <p:cNvPr id="1595" name="Google Shape;1595;p232"/>
          <p:cNvSpPr/>
          <p:nvPr/>
        </p:nvSpPr>
        <p:spPr>
          <a:xfrm>
            <a:off x="1704102" y="6277455"/>
            <a:ext cx="2776819" cy="906499"/>
          </a:xfrm>
          <a:prstGeom prst="roundRect">
            <a:avLst>
              <a:gd name="adj" fmla="val 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Causality</a:t>
            </a:r>
            <a:endParaRPr sz="1400" b="0" i="0" u="none" strike="noStrike" cap="none">
              <a:solidFill>
                <a:srgbClr val="000000"/>
              </a:solidFill>
              <a:latin typeface="Arial"/>
              <a:ea typeface="Arial"/>
              <a:cs typeface="Arial"/>
              <a:sym typeface="Arial"/>
            </a:endParaRPr>
          </a:p>
        </p:txBody>
      </p:sp>
      <p:sp>
        <p:nvSpPr>
          <p:cNvPr id="1596" name="Google Shape;1596;p232"/>
          <p:cNvSpPr/>
          <p:nvPr/>
        </p:nvSpPr>
        <p:spPr>
          <a:xfrm>
            <a:off x="1704102" y="7388250"/>
            <a:ext cx="2776815" cy="906499"/>
          </a:xfrm>
          <a:prstGeom prst="roundRect">
            <a:avLst>
              <a:gd name="adj" fmla="val 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Trust</a:t>
            </a:r>
            <a:endParaRPr sz="2200" b="0" i="0" u="none" strike="noStrike" cap="none">
              <a:solidFill>
                <a:schemeClr val="lt1"/>
              </a:solidFill>
              <a:latin typeface="Open Sans"/>
              <a:ea typeface="Open Sans"/>
              <a:cs typeface="Open Sans"/>
              <a:sym typeface="Open Sans"/>
            </a:endParaRPr>
          </a:p>
        </p:txBody>
      </p:sp>
      <p:sp>
        <p:nvSpPr>
          <p:cNvPr id="1597" name="Google Shape;1597;p232"/>
          <p:cNvSpPr/>
          <p:nvPr/>
        </p:nvSpPr>
        <p:spPr>
          <a:xfrm>
            <a:off x="1704103" y="2925766"/>
            <a:ext cx="2768832" cy="906499"/>
          </a:xfrm>
          <a:prstGeom prst="roundRect">
            <a:avLst>
              <a:gd name="adj" fmla="val 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Fairness</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23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When Is Interpretability Not Needed?</a:t>
            </a:r>
            <a:endParaRPr/>
          </a:p>
        </p:txBody>
      </p:sp>
      <p:pic>
        <p:nvPicPr>
          <p:cNvPr id="1604" name="Google Shape;1604;p233"/>
          <p:cNvPicPr preferRelativeResize="0"/>
          <p:nvPr/>
        </p:nvPicPr>
        <p:blipFill rotWithShape="1">
          <a:blip r:embed="rId3">
            <a:alphaModFix/>
          </a:blip>
          <a:srcRect/>
          <a:stretch/>
        </p:blipFill>
        <p:spPr>
          <a:xfrm>
            <a:off x="2400389" y="699522"/>
            <a:ext cx="11499242" cy="310537"/>
          </a:xfrm>
          <a:prstGeom prst="rect">
            <a:avLst/>
          </a:prstGeom>
          <a:noFill/>
          <a:ln>
            <a:noFill/>
          </a:ln>
        </p:spPr>
      </p:pic>
      <p:sp>
        <p:nvSpPr>
          <p:cNvPr id="1605" name="Google Shape;1605;p233"/>
          <p:cNvSpPr txBox="1">
            <a:spLocks noGrp="1"/>
          </p:cNvSpPr>
          <p:nvPr>
            <p:ph type="body" idx="2"/>
          </p:nvPr>
        </p:nvSpPr>
        <p:spPr>
          <a:xfrm>
            <a:off x="959551" y="1768165"/>
            <a:ext cx="14229348" cy="7537789"/>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grpSp>
        <p:nvGrpSpPr>
          <p:cNvPr id="1606" name="Google Shape;1606;p233"/>
          <p:cNvGrpSpPr/>
          <p:nvPr/>
        </p:nvGrpSpPr>
        <p:grpSpPr>
          <a:xfrm>
            <a:off x="994176" y="3549864"/>
            <a:ext cx="4427542" cy="2074473"/>
            <a:chOff x="991547" y="2567081"/>
            <a:chExt cx="4427542" cy="1136822"/>
          </a:xfrm>
        </p:grpSpPr>
        <p:grpSp>
          <p:nvGrpSpPr>
            <p:cNvPr id="1607" name="Google Shape;1607;p233"/>
            <p:cNvGrpSpPr/>
            <p:nvPr/>
          </p:nvGrpSpPr>
          <p:grpSpPr>
            <a:xfrm>
              <a:off x="991547" y="2567081"/>
              <a:ext cx="4427542" cy="1136822"/>
              <a:chOff x="1591293" y="2718487"/>
              <a:chExt cx="4427542" cy="1136822"/>
            </a:xfrm>
          </p:grpSpPr>
          <p:sp>
            <p:nvSpPr>
              <p:cNvPr id="1608" name="Google Shape;1608;p233"/>
              <p:cNvSpPr/>
              <p:nvPr/>
            </p:nvSpPr>
            <p:spPr>
              <a:xfrm rot="10800000">
                <a:off x="1591293" y="3550024"/>
                <a:ext cx="4427542" cy="305284"/>
              </a:xfrm>
              <a:prstGeom prst="trapezoid">
                <a:avLst>
                  <a:gd name="adj" fmla="val 49372"/>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09" name="Google Shape;1609;p233"/>
              <p:cNvSpPr/>
              <p:nvPr/>
            </p:nvSpPr>
            <p:spPr>
              <a:xfrm>
                <a:off x="1741828" y="2718487"/>
                <a:ext cx="4131774" cy="1136822"/>
              </a:xfrm>
              <a:prstGeom prst="round2SameRect">
                <a:avLst>
                  <a:gd name="adj1" fmla="val 16993"/>
                  <a:gd name="adj2" fmla="val 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610" name="Google Shape;1610;p233"/>
            <p:cNvSpPr txBox="1"/>
            <p:nvPr/>
          </p:nvSpPr>
          <p:spPr>
            <a:xfrm>
              <a:off x="1142082" y="2904659"/>
              <a:ext cx="4131774" cy="252451"/>
            </a:xfrm>
            <a:prstGeom prst="rect">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For an insignificant model</a:t>
              </a:r>
              <a:endParaRPr sz="2200" b="0" i="0" u="none" strike="noStrike" cap="none">
                <a:solidFill>
                  <a:schemeClr val="lt1"/>
                </a:solidFill>
                <a:latin typeface="Open Sans"/>
                <a:ea typeface="Open Sans"/>
                <a:cs typeface="Open Sans"/>
                <a:sym typeface="Open Sans"/>
              </a:endParaRPr>
            </a:p>
          </p:txBody>
        </p:sp>
      </p:grpSp>
      <p:grpSp>
        <p:nvGrpSpPr>
          <p:cNvPr id="1611" name="Google Shape;1611;p233"/>
          <p:cNvGrpSpPr/>
          <p:nvPr/>
        </p:nvGrpSpPr>
        <p:grpSpPr>
          <a:xfrm>
            <a:off x="5936239" y="3531856"/>
            <a:ext cx="4427542" cy="2092565"/>
            <a:chOff x="6001204" y="2567081"/>
            <a:chExt cx="4427542" cy="1136822"/>
          </a:xfrm>
        </p:grpSpPr>
        <p:grpSp>
          <p:nvGrpSpPr>
            <p:cNvPr id="1612" name="Google Shape;1612;p233"/>
            <p:cNvGrpSpPr/>
            <p:nvPr/>
          </p:nvGrpSpPr>
          <p:grpSpPr>
            <a:xfrm>
              <a:off x="6001204" y="2567081"/>
              <a:ext cx="4427542" cy="1136822"/>
              <a:chOff x="1591293" y="2718487"/>
              <a:chExt cx="4427542" cy="1136822"/>
            </a:xfrm>
          </p:grpSpPr>
          <p:sp>
            <p:nvSpPr>
              <p:cNvPr id="1613" name="Google Shape;1613;p233"/>
              <p:cNvSpPr/>
              <p:nvPr/>
            </p:nvSpPr>
            <p:spPr>
              <a:xfrm rot="10800000">
                <a:off x="1591293" y="3550024"/>
                <a:ext cx="4427542" cy="305284"/>
              </a:xfrm>
              <a:prstGeom prst="trapezoid">
                <a:avLst>
                  <a:gd name="adj" fmla="val 49372"/>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14" name="Google Shape;1614;p233"/>
              <p:cNvSpPr/>
              <p:nvPr/>
            </p:nvSpPr>
            <p:spPr>
              <a:xfrm>
                <a:off x="1741828" y="2718487"/>
                <a:ext cx="4131774" cy="1136822"/>
              </a:xfrm>
              <a:prstGeom prst="round2SameRect">
                <a:avLst>
                  <a:gd name="adj1" fmla="val 16993"/>
                  <a:gd name="adj2"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615" name="Google Shape;1615;p233"/>
            <p:cNvSpPr txBox="1"/>
            <p:nvPr/>
          </p:nvSpPr>
          <p:spPr>
            <a:xfrm>
              <a:off x="6161498" y="2805799"/>
              <a:ext cx="4131774" cy="418012"/>
            </a:xfrm>
            <a:prstGeom prst="rect">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For a well-studied and researched problem </a:t>
              </a:r>
              <a:endParaRPr sz="2200" b="0" i="0" u="none" strike="noStrike" cap="none">
                <a:solidFill>
                  <a:schemeClr val="lt1"/>
                </a:solidFill>
                <a:latin typeface="Open Sans"/>
                <a:ea typeface="Open Sans"/>
                <a:cs typeface="Open Sans"/>
                <a:sym typeface="Open Sans"/>
              </a:endParaRPr>
            </a:p>
          </p:txBody>
        </p:sp>
      </p:grpSp>
      <p:grpSp>
        <p:nvGrpSpPr>
          <p:cNvPr id="1616" name="Google Shape;1616;p233"/>
          <p:cNvGrpSpPr/>
          <p:nvPr/>
        </p:nvGrpSpPr>
        <p:grpSpPr>
          <a:xfrm>
            <a:off x="11010862" y="3531856"/>
            <a:ext cx="4427542" cy="2092567"/>
            <a:chOff x="11010862" y="2679852"/>
            <a:chExt cx="4427542" cy="1258245"/>
          </a:xfrm>
        </p:grpSpPr>
        <p:grpSp>
          <p:nvGrpSpPr>
            <p:cNvPr id="1617" name="Google Shape;1617;p233"/>
            <p:cNvGrpSpPr/>
            <p:nvPr/>
          </p:nvGrpSpPr>
          <p:grpSpPr>
            <a:xfrm>
              <a:off x="11010862" y="2679852"/>
              <a:ext cx="4427542" cy="1258245"/>
              <a:chOff x="1591293" y="2831258"/>
              <a:chExt cx="4427542" cy="1258245"/>
            </a:xfrm>
          </p:grpSpPr>
          <p:sp>
            <p:nvSpPr>
              <p:cNvPr id="1618" name="Google Shape;1618;p233"/>
              <p:cNvSpPr/>
              <p:nvPr/>
            </p:nvSpPr>
            <p:spPr>
              <a:xfrm rot="10800000">
                <a:off x="1591293" y="3550024"/>
                <a:ext cx="4427542" cy="305284"/>
              </a:xfrm>
              <a:prstGeom prst="trapezoid">
                <a:avLst>
                  <a:gd name="adj" fmla="val 49372"/>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19" name="Google Shape;1619;p233"/>
              <p:cNvSpPr/>
              <p:nvPr/>
            </p:nvSpPr>
            <p:spPr>
              <a:xfrm>
                <a:off x="1741828" y="2831258"/>
                <a:ext cx="4131774" cy="1258245"/>
              </a:xfrm>
              <a:prstGeom prst="round2SameRect">
                <a:avLst>
                  <a:gd name="adj1" fmla="val 16993"/>
                  <a:gd name="adj2" fmla="val 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1620" name="Google Shape;1620;p233"/>
            <p:cNvSpPr txBox="1"/>
            <p:nvPr/>
          </p:nvSpPr>
          <p:spPr>
            <a:xfrm>
              <a:off x="11179963" y="2903753"/>
              <a:ext cx="4090865" cy="666230"/>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For scenarios where people or the program might manipulate the model </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0"/>
                                  </p:stCondLst>
                                  <p:childTnLst>
                                    <p:set>
                                      <p:cBhvr>
                                        <p:cTn id="6" dur="1" fill="hold">
                                          <p:stCondLst>
                                            <p:cond delay="0"/>
                                          </p:stCondLst>
                                        </p:cTn>
                                        <p:tgtEl>
                                          <p:spTgt spid="1606"/>
                                        </p:tgtEl>
                                        <p:attrNameLst>
                                          <p:attrName>style.visibility</p:attrName>
                                        </p:attrNameLst>
                                      </p:cBhvr>
                                      <p:to>
                                        <p:strVal val="visible"/>
                                      </p:to>
                                    </p:set>
                                    <p:animEffect transition="in" filter="fade">
                                      <p:cBhvr>
                                        <p:cTn id="7" dur="500"/>
                                        <p:tgtEl>
                                          <p:spTgt spid="1606"/>
                                        </p:tgtEl>
                                      </p:cBhvr>
                                    </p:animEffect>
                                  </p:childTnLst>
                                </p:cTn>
                              </p:par>
                              <p:par>
                                <p:cTn id="8" presetID="10" presetClass="entr" presetSubtype="0" fill="hold" nodeType="withEffect">
                                  <p:stCondLst>
                                    <p:cond delay="6000"/>
                                  </p:stCondLst>
                                  <p:childTnLst>
                                    <p:set>
                                      <p:cBhvr>
                                        <p:cTn id="9" dur="1" fill="hold">
                                          <p:stCondLst>
                                            <p:cond delay="0"/>
                                          </p:stCondLst>
                                        </p:cTn>
                                        <p:tgtEl>
                                          <p:spTgt spid="1611"/>
                                        </p:tgtEl>
                                        <p:attrNameLst>
                                          <p:attrName>style.visibility</p:attrName>
                                        </p:attrNameLst>
                                      </p:cBhvr>
                                      <p:to>
                                        <p:strVal val="visible"/>
                                      </p:to>
                                    </p:set>
                                    <p:animEffect transition="in" filter="fade">
                                      <p:cBhvr>
                                        <p:cTn id="10" dur="500"/>
                                        <p:tgtEl>
                                          <p:spTgt spid="1611"/>
                                        </p:tgtEl>
                                      </p:cBhvr>
                                    </p:animEffect>
                                  </p:childTnLst>
                                </p:cTn>
                              </p:par>
                              <p:par>
                                <p:cTn id="11" presetID="10" presetClass="entr" presetSubtype="0" fill="hold" nodeType="withEffect">
                                  <p:stCondLst>
                                    <p:cond delay="8000"/>
                                  </p:stCondLst>
                                  <p:childTnLst>
                                    <p:set>
                                      <p:cBhvr>
                                        <p:cTn id="12" dur="1" fill="hold">
                                          <p:stCondLst>
                                            <p:cond delay="0"/>
                                          </p:stCondLst>
                                        </p:cTn>
                                        <p:tgtEl>
                                          <p:spTgt spid="1616"/>
                                        </p:tgtEl>
                                        <p:attrNameLst>
                                          <p:attrName>style.visibility</p:attrName>
                                        </p:attrNameLst>
                                      </p:cBhvr>
                                      <p:to>
                                        <p:strVal val="visible"/>
                                      </p:to>
                                    </p:set>
                                    <p:animEffect transition="in" filter="fade">
                                      <p:cBhvr>
                                        <p:cTn id="13" dur="500"/>
                                        <p:tgtEl>
                                          <p:spTgt spid="1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23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Classification of Interpretability Methods</a:t>
            </a:r>
            <a:endParaRPr/>
          </a:p>
        </p:txBody>
      </p:sp>
      <p:pic>
        <p:nvPicPr>
          <p:cNvPr id="1627" name="Google Shape;1627;p234"/>
          <p:cNvPicPr preferRelativeResize="0"/>
          <p:nvPr/>
        </p:nvPicPr>
        <p:blipFill rotWithShape="1">
          <a:blip r:embed="rId3">
            <a:alphaModFix/>
          </a:blip>
          <a:srcRect/>
          <a:stretch/>
        </p:blipFill>
        <p:spPr>
          <a:xfrm>
            <a:off x="2208404" y="683102"/>
            <a:ext cx="12042399" cy="352068"/>
          </a:xfrm>
          <a:prstGeom prst="rect">
            <a:avLst/>
          </a:prstGeom>
          <a:noFill/>
          <a:ln>
            <a:noFill/>
          </a:ln>
        </p:spPr>
      </p:pic>
      <p:sp>
        <p:nvSpPr>
          <p:cNvPr id="1628" name="Google Shape;1628;p234"/>
          <p:cNvSpPr/>
          <p:nvPr/>
        </p:nvSpPr>
        <p:spPr>
          <a:xfrm>
            <a:off x="3593920" y="2876869"/>
            <a:ext cx="952716" cy="1002736"/>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629" name="Google Shape;1629;p234"/>
          <p:cNvGrpSpPr/>
          <p:nvPr/>
        </p:nvGrpSpPr>
        <p:grpSpPr>
          <a:xfrm>
            <a:off x="4267870" y="2962732"/>
            <a:ext cx="8879842" cy="830621"/>
            <a:chOff x="4702175" y="2133408"/>
            <a:chExt cx="7613650" cy="638742"/>
          </a:xfrm>
        </p:grpSpPr>
        <p:sp>
          <p:nvSpPr>
            <p:cNvPr id="1630" name="Google Shape;1630;p234"/>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631" name="Google Shape;1631;p234"/>
            <p:cNvSpPr/>
            <p:nvPr/>
          </p:nvSpPr>
          <p:spPr>
            <a:xfrm>
              <a:off x="5321930" y="2281056"/>
              <a:ext cx="5759487" cy="331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Intrinsic or Post Hoc </a:t>
              </a:r>
              <a:endParaRPr sz="2200" b="0" i="0" u="none" strike="noStrike" cap="none">
                <a:solidFill>
                  <a:schemeClr val="lt1"/>
                </a:solidFill>
                <a:latin typeface="Open Sans"/>
                <a:ea typeface="Open Sans"/>
                <a:cs typeface="Open Sans"/>
                <a:sym typeface="Open Sans"/>
              </a:endParaRPr>
            </a:p>
          </p:txBody>
        </p:sp>
      </p:grpSp>
      <p:sp>
        <p:nvSpPr>
          <p:cNvPr id="1632" name="Google Shape;1632;p234"/>
          <p:cNvSpPr/>
          <p:nvPr/>
        </p:nvSpPr>
        <p:spPr>
          <a:xfrm>
            <a:off x="4990694" y="4280497"/>
            <a:ext cx="5792826" cy="4482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Model-specific or Model-agnostic</a:t>
            </a:r>
            <a:endParaRPr sz="2200" b="0" i="0" u="none" strike="noStrike" cap="none">
              <a:solidFill>
                <a:schemeClr val="lt1"/>
              </a:solidFill>
              <a:latin typeface="Open Sans"/>
              <a:ea typeface="Open Sans"/>
              <a:cs typeface="Open Sans"/>
              <a:sym typeface="Open Sans"/>
            </a:endParaRPr>
          </a:p>
        </p:txBody>
      </p:sp>
      <p:sp>
        <p:nvSpPr>
          <p:cNvPr id="1633" name="Google Shape;1633;p234"/>
          <p:cNvSpPr/>
          <p:nvPr/>
        </p:nvSpPr>
        <p:spPr>
          <a:xfrm>
            <a:off x="3593907" y="4194637"/>
            <a:ext cx="952716" cy="1002736"/>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34" name="Google Shape;1634;p234"/>
          <p:cNvSpPr/>
          <p:nvPr/>
        </p:nvSpPr>
        <p:spPr>
          <a:xfrm>
            <a:off x="4267857" y="4280497"/>
            <a:ext cx="8879842" cy="830620"/>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35" name="Google Shape;1635;p234"/>
          <p:cNvSpPr/>
          <p:nvPr/>
        </p:nvSpPr>
        <p:spPr>
          <a:xfrm>
            <a:off x="5083746" y="4471684"/>
            <a:ext cx="8063953"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Model-Specific or Model-Agnostic</a:t>
            </a:r>
            <a:endParaRPr sz="2200" b="0" i="0" u="none" strike="noStrike" cap="none">
              <a:solidFill>
                <a:schemeClr val="lt1"/>
              </a:solidFill>
              <a:latin typeface="Open Sans"/>
              <a:ea typeface="Open Sans"/>
              <a:cs typeface="Open Sans"/>
              <a:sym typeface="Open Sans"/>
            </a:endParaRPr>
          </a:p>
        </p:txBody>
      </p:sp>
      <p:sp>
        <p:nvSpPr>
          <p:cNvPr id="1636" name="Google Shape;1636;p234"/>
          <p:cNvSpPr/>
          <p:nvPr/>
        </p:nvSpPr>
        <p:spPr>
          <a:xfrm>
            <a:off x="4990694" y="7772271"/>
            <a:ext cx="7085594" cy="474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235"/>
          <p:cNvSpPr/>
          <p:nvPr/>
        </p:nvSpPr>
        <p:spPr>
          <a:xfrm>
            <a:off x="10360644" y="2153193"/>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235"/>
          <p:cNvSpPr/>
          <p:nvPr/>
        </p:nvSpPr>
        <p:spPr>
          <a:xfrm>
            <a:off x="1138687" y="2227832"/>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44" name="Google Shape;1644;p235"/>
          <p:cNvGrpSpPr/>
          <p:nvPr/>
        </p:nvGrpSpPr>
        <p:grpSpPr>
          <a:xfrm>
            <a:off x="6996883" y="3952951"/>
            <a:ext cx="2895750" cy="4274681"/>
            <a:chOff x="990600" y="1389062"/>
            <a:chExt cx="1833563" cy="2706688"/>
          </a:xfrm>
        </p:grpSpPr>
        <p:sp>
          <p:nvSpPr>
            <p:cNvPr id="1645" name="Google Shape;1645;p235"/>
            <p:cNvSpPr/>
            <p:nvPr/>
          </p:nvSpPr>
          <p:spPr>
            <a:xfrm>
              <a:off x="990600" y="1389062"/>
              <a:ext cx="1833563" cy="2368550"/>
            </a:xfrm>
            <a:custGeom>
              <a:avLst/>
              <a:gdLst/>
              <a:ahLst/>
              <a:cxnLst/>
              <a:rect l="l" t="t" r="r" b="b"/>
              <a:pathLst>
                <a:path w="486" h="629" extrusionOk="0">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46" name="Google Shape;1646;p235"/>
            <p:cNvSpPr/>
            <p:nvPr/>
          </p:nvSpPr>
          <p:spPr>
            <a:xfrm>
              <a:off x="1154113" y="1603375"/>
              <a:ext cx="723900" cy="1965325"/>
            </a:xfrm>
            <a:custGeom>
              <a:avLst/>
              <a:gdLst/>
              <a:ahLst/>
              <a:cxnLst/>
              <a:rect l="l" t="t" r="r" b="b"/>
              <a:pathLst>
                <a:path w="192" h="522" extrusionOk="0">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47" name="Google Shape;1647;p235"/>
            <p:cNvSpPr/>
            <p:nvPr/>
          </p:nvSpPr>
          <p:spPr>
            <a:xfrm>
              <a:off x="1938338" y="1603375"/>
              <a:ext cx="723900" cy="1965325"/>
            </a:xfrm>
            <a:custGeom>
              <a:avLst/>
              <a:gdLst/>
              <a:ahLst/>
              <a:cxnLst/>
              <a:rect l="l" t="t" r="r" b="b"/>
              <a:pathLst>
                <a:path w="192" h="522" extrusionOk="0">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48" name="Google Shape;1648;p235"/>
            <p:cNvSpPr/>
            <p:nvPr/>
          </p:nvSpPr>
          <p:spPr>
            <a:xfrm>
              <a:off x="1444625" y="3622675"/>
              <a:ext cx="935038" cy="134938"/>
            </a:xfrm>
            <a:custGeom>
              <a:avLst/>
              <a:gdLst/>
              <a:ahLst/>
              <a:cxnLst/>
              <a:rect l="l" t="t" r="r" b="b"/>
              <a:pathLst>
                <a:path w="248" h="36" extrusionOk="0">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49" name="Google Shape;1649;p235"/>
            <p:cNvSpPr/>
            <p:nvPr/>
          </p:nvSpPr>
          <p:spPr>
            <a:xfrm>
              <a:off x="1568450" y="3810000"/>
              <a:ext cx="704850" cy="131763"/>
            </a:xfrm>
            <a:custGeom>
              <a:avLst/>
              <a:gdLst/>
              <a:ahLst/>
              <a:cxnLst/>
              <a:rect l="l" t="t" r="r" b="b"/>
              <a:pathLst>
                <a:path w="187" h="35" extrusionOk="0">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50" name="Google Shape;1650;p235"/>
            <p:cNvSpPr/>
            <p:nvPr/>
          </p:nvSpPr>
          <p:spPr>
            <a:xfrm>
              <a:off x="1673225" y="3990975"/>
              <a:ext cx="495300" cy="104775"/>
            </a:xfrm>
            <a:custGeom>
              <a:avLst/>
              <a:gdLst/>
              <a:ahLst/>
              <a:cxnLst/>
              <a:rect l="l" t="t" r="r" b="b"/>
              <a:pathLst>
                <a:path w="131" h="28" extrusionOk="0">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651" name="Google Shape;1651;p235"/>
          <p:cNvSpPr txBox="1"/>
          <p:nvPr/>
        </p:nvSpPr>
        <p:spPr>
          <a:xfrm>
            <a:off x="10523587" y="2417596"/>
            <a:ext cx="44704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Refers to models that are considered interpretable due to their simple structure</a:t>
            </a:r>
            <a:endParaRPr sz="2200" b="0" i="0" u="none" strike="noStrike" cap="none">
              <a:solidFill>
                <a:srgbClr val="44494E"/>
              </a:solidFill>
              <a:latin typeface="Open Sans"/>
              <a:ea typeface="Open Sans"/>
              <a:cs typeface="Open Sans"/>
              <a:sym typeface="Open Sans"/>
            </a:endParaRPr>
          </a:p>
        </p:txBody>
      </p:sp>
      <p:sp>
        <p:nvSpPr>
          <p:cNvPr id="1652" name="Google Shape;1652;p235"/>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sz="3200" b="1">
                <a:latin typeface="Open Sans"/>
                <a:ea typeface="Open Sans"/>
                <a:cs typeface="Open Sans"/>
                <a:sym typeface="Open Sans"/>
              </a:rPr>
              <a:t>Intrinsic or Post Hoc </a:t>
            </a:r>
            <a:endParaRPr/>
          </a:p>
        </p:txBody>
      </p:sp>
      <p:pic>
        <p:nvPicPr>
          <p:cNvPr id="1653" name="Google Shape;1653;p235"/>
          <p:cNvPicPr preferRelativeResize="0"/>
          <p:nvPr/>
        </p:nvPicPr>
        <p:blipFill rotWithShape="1">
          <a:blip r:embed="rId3">
            <a:alphaModFix/>
          </a:blip>
          <a:srcRect/>
          <a:stretch/>
        </p:blipFill>
        <p:spPr>
          <a:xfrm>
            <a:off x="5058030" y="774466"/>
            <a:ext cx="5900929" cy="310537"/>
          </a:xfrm>
          <a:prstGeom prst="rect">
            <a:avLst/>
          </a:prstGeom>
          <a:noFill/>
          <a:ln>
            <a:noFill/>
          </a:ln>
        </p:spPr>
      </p:pic>
      <p:sp>
        <p:nvSpPr>
          <p:cNvPr id="1654" name="Google Shape;1654;p235"/>
          <p:cNvSpPr txBox="1"/>
          <p:nvPr/>
        </p:nvSpPr>
        <p:spPr>
          <a:xfrm>
            <a:off x="1278456" y="2343445"/>
            <a:ext cx="4516748" cy="1446550"/>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Achieves interpretability  by simplifying the machine learning model and analyzes the method after the training</a:t>
            </a:r>
            <a:endParaRPr sz="2200" b="0" i="0" u="none" strike="noStrike" cap="none">
              <a:solidFill>
                <a:srgbClr val="44494E"/>
              </a:solidFill>
              <a:latin typeface="Open Sans"/>
              <a:ea typeface="Open Sans"/>
              <a:cs typeface="Open Sans"/>
              <a:sym typeface="Open Sans"/>
            </a:endParaRPr>
          </a:p>
        </p:txBody>
      </p:sp>
      <p:cxnSp>
        <p:nvCxnSpPr>
          <p:cNvPr id="1655" name="Google Shape;1655;p235"/>
          <p:cNvCxnSpPr/>
          <p:nvPr/>
        </p:nvCxnSpPr>
        <p:spPr>
          <a:xfrm rot="10800000" flipH="1">
            <a:off x="9303977" y="2937087"/>
            <a:ext cx="886618" cy="1106729"/>
          </a:xfrm>
          <a:prstGeom prst="straightConnector1">
            <a:avLst/>
          </a:prstGeom>
          <a:noFill/>
          <a:ln w="28575" cap="flat" cmpd="sng">
            <a:solidFill>
              <a:srgbClr val="5597D3"/>
            </a:solidFill>
            <a:prstDash val="solid"/>
            <a:round/>
            <a:headEnd type="none" w="sm" len="sm"/>
            <a:tailEnd type="stealth" w="med" len="med"/>
          </a:ln>
        </p:spPr>
      </p:cxnSp>
      <p:cxnSp>
        <p:nvCxnSpPr>
          <p:cNvPr id="1656" name="Google Shape;1656;p235"/>
          <p:cNvCxnSpPr/>
          <p:nvPr/>
        </p:nvCxnSpPr>
        <p:spPr>
          <a:xfrm rot="10800000">
            <a:off x="6162431" y="3118479"/>
            <a:ext cx="1190988" cy="1011603"/>
          </a:xfrm>
          <a:prstGeom prst="straightConnector1">
            <a:avLst/>
          </a:prstGeom>
          <a:noFill/>
          <a:ln w="28575" cap="flat" cmpd="sng">
            <a:solidFill>
              <a:srgbClr val="5597D3"/>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44"/>
                                        </p:tgtEl>
                                        <p:attrNameLst>
                                          <p:attrName>style.visibility</p:attrName>
                                        </p:attrNameLst>
                                      </p:cBhvr>
                                      <p:to>
                                        <p:strVal val="visible"/>
                                      </p:to>
                                    </p:set>
                                    <p:animEffect transition="in" filter="fade">
                                      <p:cBhvr>
                                        <p:cTn id="7" dur="1000"/>
                                        <p:tgtEl>
                                          <p:spTgt spid="1644"/>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651">
                                            <p:txEl>
                                              <p:pRg st="0" end="0"/>
                                            </p:txEl>
                                          </p:spTgt>
                                        </p:tgtEl>
                                        <p:attrNameLst>
                                          <p:attrName>style.visibility</p:attrName>
                                        </p:attrNameLst>
                                      </p:cBhvr>
                                      <p:to>
                                        <p:strVal val="visible"/>
                                      </p:to>
                                    </p:set>
                                    <p:anim calcmode="lin" valueType="num">
                                      <p:cBhvr additive="base">
                                        <p:cTn id="11" dur="500"/>
                                        <p:tgtEl>
                                          <p:spTgt spid="1651">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651">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654">
                                            <p:txEl>
                                              <p:pRg st="0" end="0"/>
                                            </p:txEl>
                                          </p:spTgt>
                                        </p:tgtEl>
                                        <p:attrNameLst>
                                          <p:attrName>style.visibility</p:attrName>
                                        </p:attrNameLst>
                                      </p:cBhvr>
                                      <p:to>
                                        <p:strVal val="visible"/>
                                      </p:to>
                                    </p:set>
                                    <p:anim calcmode="lin" valueType="num">
                                      <p:cBhvr additive="base">
                                        <p:cTn id="16" dur="500"/>
                                        <p:tgtEl>
                                          <p:spTgt spid="1654">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65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6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Optimization Algorithms</a:t>
            </a:r>
            <a:endParaRPr/>
          </a:p>
        </p:txBody>
      </p:sp>
      <p:pic>
        <p:nvPicPr>
          <p:cNvPr id="267" name="Google Shape;267;p164"/>
          <p:cNvPicPr preferRelativeResize="0"/>
          <p:nvPr/>
        </p:nvPicPr>
        <p:blipFill rotWithShape="1">
          <a:blip r:embed="rId3">
            <a:alphaModFix/>
          </a:blip>
          <a:srcRect/>
          <a:stretch/>
        </p:blipFill>
        <p:spPr>
          <a:xfrm>
            <a:off x="4520985" y="751274"/>
            <a:ext cx="7140124" cy="341591"/>
          </a:xfrm>
          <a:prstGeom prst="rect">
            <a:avLst/>
          </a:prstGeom>
          <a:noFill/>
          <a:ln>
            <a:noFill/>
          </a:ln>
        </p:spPr>
      </p:pic>
      <p:pic>
        <p:nvPicPr>
          <p:cNvPr id="268" name="Google Shape;268;p164"/>
          <p:cNvPicPr preferRelativeResize="0"/>
          <p:nvPr/>
        </p:nvPicPr>
        <p:blipFill rotWithShape="1">
          <a:blip r:embed="rId4">
            <a:alphaModFix/>
          </a:blip>
          <a:srcRect/>
          <a:stretch/>
        </p:blipFill>
        <p:spPr>
          <a:xfrm>
            <a:off x="5837545" y="1903582"/>
            <a:ext cx="4507003" cy="1602234"/>
          </a:xfrm>
          <a:prstGeom prst="rect">
            <a:avLst/>
          </a:prstGeom>
          <a:noFill/>
          <a:ln w="9525" cap="flat" cmpd="sng">
            <a:solidFill>
              <a:srgbClr val="2E75B5"/>
            </a:solidFill>
            <a:prstDash val="solid"/>
            <a:round/>
            <a:headEnd type="none" w="sm" len="sm"/>
            <a:tailEnd type="none" w="sm" len="sm"/>
          </a:ln>
          <a:effectLst>
            <a:outerShdw blurRad="50800" dist="38100" dir="8100000" algn="tr" rotWithShape="0">
              <a:srgbClr val="000000">
                <a:alpha val="40000"/>
              </a:srgbClr>
            </a:outerShdw>
          </a:effectLst>
        </p:spPr>
      </p:pic>
      <p:sp>
        <p:nvSpPr>
          <p:cNvPr id="269" name="Google Shape;269;p164"/>
          <p:cNvSpPr txBox="1">
            <a:spLocks noGrp="1"/>
          </p:cNvSpPr>
          <p:nvPr>
            <p:ph type="body" idx="2"/>
          </p:nvPr>
        </p:nvSpPr>
        <p:spPr>
          <a:xfrm>
            <a:off x="1602202" y="4792909"/>
            <a:ext cx="13847400" cy="238025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 The value of cost function </a:t>
            </a:r>
            <a:r>
              <a:rPr lang="en-IN" sz="2200" b="1" i="1"/>
              <a:t>J  </a:t>
            </a:r>
            <a:r>
              <a:rPr lang="en-IN" sz="2200"/>
              <a:t>is the mean of the loss </a:t>
            </a:r>
            <a:r>
              <a:rPr lang="en-IN" sz="2200" b="1" i="1"/>
              <a:t>L </a:t>
            </a:r>
            <a:r>
              <a:rPr lang="en-IN" sz="2200"/>
              <a:t>between the predicted value </a:t>
            </a:r>
            <a:r>
              <a:rPr lang="en-IN" sz="2200" b="1" i="1"/>
              <a:t>y’</a:t>
            </a:r>
            <a:r>
              <a:rPr lang="en-IN" sz="2200"/>
              <a:t> and actual value </a:t>
            </a:r>
            <a:r>
              <a:rPr lang="en-IN" sz="2200" b="1" i="1"/>
              <a:t>y</a:t>
            </a:r>
            <a:r>
              <a:rPr lang="en-IN" sz="2200"/>
              <a:t>.</a:t>
            </a:r>
            <a:endParaRPr/>
          </a:p>
          <a:p>
            <a:pPr marL="76200" lvl="0" indent="0" algn="l" rtl="0">
              <a:lnSpc>
                <a:spcPct val="100000"/>
              </a:lnSpc>
              <a:spcBef>
                <a:spcPts val="1333"/>
              </a:spcBef>
              <a:spcAft>
                <a:spcPts val="0"/>
              </a:spcAft>
              <a:buSzPts val="2400"/>
              <a:buNone/>
            </a:pPr>
            <a:r>
              <a:rPr lang="en-IN" sz="2200"/>
              <a:t>The value </a:t>
            </a:r>
            <a:r>
              <a:rPr lang="en-IN" sz="2200" b="1" i="1"/>
              <a:t>y’</a:t>
            </a:r>
            <a:r>
              <a:rPr lang="en-IN" sz="2200"/>
              <a:t> is obtained during the forward propagation step and makes use of the weights </a:t>
            </a:r>
            <a:r>
              <a:rPr lang="en-IN" sz="2200" b="1" i="1"/>
              <a:t>W</a:t>
            </a:r>
            <a:r>
              <a:rPr lang="en-IN" sz="2200"/>
              <a:t> and biases </a:t>
            </a:r>
            <a:r>
              <a:rPr lang="en-IN" sz="2200" b="1" i="1"/>
              <a:t>b</a:t>
            </a:r>
            <a:r>
              <a:rPr lang="en-IN" sz="2200"/>
              <a:t> of the network. </a:t>
            </a:r>
            <a:endParaRPr sz="2200"/>
          </a:p>
          <a:p>
            <a:pPr marL="76200" lvl="0" indent="0" algn="l" rtl="0">
              <a:lnSpc>
                <a:spcPct val="100000"/>
              </a:lnSpc>
              <a:spcBef>
                <a:spcPts val="1333"/>
              </a:spcBef>
              <a:spcAft>
                <a:spcPts val="0"/>
              </a:spcAft>
              <a:buSzPts val="2400"/>
              <a:buNone/>
            </a:pPr>
            <a:r>
              <a:rPr lang="en-IN" sz="2200"/>
              <a:t>With the help of optimization algorithms, we minimize the value of Cost Function </a:t>
            </a:r>
            <a:r>
              <a:rPr lang="en-IN" sz="2200" b="1" i="1"/>
              <a:t>J</a:t>
            </a:r>
            <a:r>
              <a:rPr lang="en-IN" sz="2200"/>
              <a:t> by updating the values of the trainable parameters </a:t>
            </a:r>
            <a:r>
              <a:rPr lang="en-IN" sz="2200" b="1" i="1"/>
              <a:t>W</a:t>
            </a:r>
            <a:r>
              <a:rPr lang="en-IN" sz="2200"/>
              <a:t> and </a:t>
            </a:r>
            <a:r>
              <a:rPr lang="en-IN" sz="2200" b="1" i="1"/>
              <a:t>b</a:t>
            </a:r>
            <a:endParaRPr sz="2200"/>
          </a:p>
          <a:p>
            <a:pPr marL="457200" lvl="0" indent="-228600" algn="ctr" rtl="0">
              <a:lnSpc>
                <a:spcPct val="100000"/>
              </a:lnSpc>
              <a:spcBef>
                <a:spcPts val="1333"/>
              </a:spcBef>
              <a:spcAft>
                <a:spcPts val="0"/>
              </a:spcAft>
              <a:buSzPts val="2400"/>
              <a:buFont typeface="Noto Sans Symbols"/>
              <a:buNone/>
            </a:pPr>
            <a:endParaRPr sz="2200"/>
          </a:p>
          <a:p>
            <a:pPr marL="457200" lvl="0" indent="-228600" algn="ctr" rtl="0">
              <a:lnSpc>
                <a:spcPct val="100000"/>
              </a:lnSpc>
              <a:spcBef>
                <a:spcPts val="1333"/>
              </a:spcBef>
              <a:spcAft>
                <a:spcPts val="0"/>
              </a:spcAft>
              <a:buSzPts val="2400"/>
              <a:buFont typeface="Noto Sans Symbols"/>
              <a:buNone/>
            </a:pPr>
            <a:endParaRPr sz="2200"/>
          </a:p>
        </p:txBody>
      </p:sp>
      <p:pic>
        <p:nvPicPr>
          <p:cNvPr id="270" name="Google Shape;270;p164"/>
          <p:cNvPicPr preferRelativeResize="0"/>
          <p:nvPr/>
        </p:nvPicPr>
        <p:blipFill rotWithShape="1">
          <a:blip r:embed="rId5">
            <a:alphaModFix/>
          </a:blip>
          <a:srcRect/>
          <a:stretch/>
        </p:blipFill>
        <p:spPr>
          <a:xfrm>
            <a:off x="1191445" y="4940345"/>
            <a:ext cx="489335" cy="489335"/>
          </a:xfrm>
          <a:prstGeom prst="rect">
            <a:avLst/>
          </a:prstGeom>
          <a:noFill/>
          <a:ln>
            <a:noFill/>
          </a:ln>
        </p:spPr>
      </p:pic>
      <p:pic>
        <p:nvPicPr>
          <p:cNvPr id="271" name="Google Shape;271;p164"/>
          <p:cNvPicPr preferRelativeResize="0"/>
          <p:nvPr/>
        </p:nvPicPr>
        <p:blipFill rotWithShape="1">
          <a:blip r:embed="rId5">
            <a:alphaModFix/>
          </a:blip>
          <a:srcRect/>
          <a:stretch/>
        </p:blipFill>
        <p:spPr>
          <a:xfrm>
            <a:off x="1191445" y="5815268"/>
            <a:ext cx="489335" cy="489335"/>
          </a:xfrm>
          <a:prstGeom prst="rect">
            <a:avLst/>
          </a:prstGeom>
          <a:noFill/>
          <a:ln>
            <a:noFill/>
          </a:ln>
        </p:spPr>
      </p:pic>
      <p:pic>
        <p:nvPicPr>
          <p:cNvPr id="272" name="Google Shape;272;p164"/>
          <p:cNvPicPr preferRelativeResize="0"/>
          <p:nvPr/>
        </p:nvPicPr>
        <p:blipFill rotWithShape="1">
          <a:blip r:embed="rId5">
            <a:alphaModFix/>
          </a:blip>
          <a:srcRect/>
          <a:stretch/>
        </p:blipFill>
        <p:spPr>
          <a:xfrm>
            <a:off x="1191445" y="6632687"/>
            <a:ext cx="489335" cy="48933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236"/>
          <p:cNvSpPr/>
          <p:nvPr/>
        </p:nvSpPr>
        <p:spPr>
          <a:xfrm>
            <a:off x="10360644" y="2153193"/>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3" name="Google Shape;1663;p236"/>
          <p:cNvSpPr/>
          <p:nvPr/>
        </p:nvSpPr>
        <p:spPr>
          <a:xfrm>
            <a:off x="1138687" y="2227832"/>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64" name="Google Shape;1664;p236"/>
          <p:cNvGrpSpPr/>
          <p:nvPr/>
        </p:nvGrpSpPr>
        <p:grpSpPr>
          <a:xfrm>
            <a:off x="6996883" y="3952951"/>
            <a:ext cx="2895750" cy="4274681"/>
            <a:chOff x="990600" y="1389062"/>
            <a:chExt cx="1833563" cy="2706688"/>
          </a:xfrm>
        </p:grpSpPr>
        <p:sp>
          <p:nvSpPr>
            <p:cNvPr id="1665" name="Google Shape;1665;p236"/>
            <p:cNvSpPr/>
            <p:nvPr/>
          </p:nvSpPr>
          <p:spPr>
            <a:xfrm>
              <a:off x="990600" y="1389062"/>
              <a:ext cx="1833563" cy="2368550"/>
            </a:xfrm>
            <a:custGeom>
              <a:avLst/>
              <a:gdLst/>
              <a:ahLst/>
              <a:cxnLst/>
              <a:rect l="l" t="t" r="r" b="b"/>
              <a:pathLst>
                <a:path w="486" h="629" extrusionOk="0">
                  <a:moveTo>
                    <a:pt x="243" y="0"/>
                  </a:moveTo>
                  <a:cubicBezTo>
                    <a:pt x="378" y="0"/>
                    <a:pt x="486" y="109"/>
                    <a:pt x="486" y="243"/>
                  </a:cubicBezTo>
                  <a:cubicBezTo>
                    <a:pt x="486" y="307"/>
                    <a:pt x="461" y="366"/>
                    <a:pt x="421" y="409"/>
                  </a:cubicBezTo>
                  <a:cubicBezTo>
                    <a:pt x="421" y="409"/>
                    <a:pt x="421" y="409"/>
                    <a:pt x="421" y="409"/>
                  </a:cubicBezTo>
                  <a:cubicBezTo>
                    <a:pt x="379" y="459"/>
                    <a:pt x="325" y="507"/>
                    <a:pt x="325" y="567"/>
                  </a:cubicBezTo>
                  <a:cubicBezTo>
                    <a:pt x="325" y="627"/>
                    <a:pt x="243" y="629"/>
                    <a:pt x="243" y="629"/>
                  </a:cubicBezTo>
                  <a:cubicBezTo>
                    <a:pt x="243" y="629"/>
                    <a:pt x="243" y="629"/>
                    <a:pt x="243" y="629"/>
                  </a:cubicBezTo>
                  <a:cubicBezTo>
                    <a:pt x="243" y="629"/>
                    <a:pt x="161" y="627"/>
                    <a:pt x="161" y="567"/>
                  </a:cubicBezTo>
                  <a:cubicBezTo>
                    <a:pt x="161" y="507"/>
                    <a:pt x="107" y="459"/>
                    <a:pt x="65" y="409"/>
                  </a:cubicBezTo>
                  <a:cubicBezTo>
                    <a:pt x="66" y="409"/>
                    <a:pt x="66" y="409"/>
                    <a:pt x="66" y="409"/>
                  </a:cubicBezTo>
                  <a:cubicBezTo>
                    <a:pt x="25" y="366"/>
                    <a:pt x="0" y="307"/>
                    <a:pt x="0" y="243"/>
                  </a:cubicBezTo>
                  <a:cubicBezTo>
                    <a:pt x="0" y="109"/>
                    <a:pt x="109" y="0"/>
                    <a:pt x="243"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66" name="Google Shape;1666;p236"/>
            <p:cNvSpPr/>
            <p:nvPr/>
          </p:nvSpPr>
          <p:spPr>
            <a:xfrm>
              <a:off x="1154113" y="1603375"/>
              <a:ext cx="723900" cy="1965325"/>
            </a:xfrm>
            <a:custGeom>
              <a:avLst/>
              <a:gdLst/>
              <a:ahLst/>
              <a:cxnLst/>
              <a:rect l="l" t="t" r="r" b="b"/>
              <a:pathLst>
                <a:path w="192" h="522" extrusionOk="0">
                  <a:moveTo>
                    <a:pt x="191" y="299"/>
                  </a:moveTo>
                  <a:cubicBezTo>
                    <a:pt x="192" y="299"/>
                    <a:pt x="192" y="298"/>
                    <a:pt x="192" y="298"/>
                  </a:cubicBezTo>
                  <a:cubicBezTo>
                    <a:pt x="192" y="236"/>
                    <a:pt x="192" y="236"/>
                    <a:pt x="192" y="236"/>
                  </a:cubicBezTo>
                  <a:cubicBezTo>
                    <a:pt x="192" y="236"/>
                    <a:pt x="192" y="236"/>
                    <a:pt x="192" y="235"/>
                  </a:cubicBezTo>
                  <a:cubicBezTo>
                    <a:pt x="192" y="235"/>
                    <a:pt x="192" y="235"/>
                    <a:pt x="192" y="234"/>
                  </a:cubicBezTo>
                  <a:cubicBezTo>
                    <a:pt x="192" y="98"/>
                    <a:pt x="192" y="98"/>
                    <a:pt x="192" y="98"/>
                  </a:cubicBezTo>
                  <a:cubicBezTo>
                    <a:pt x="192" y="97"/>
                    <a:pt x="191" y="96"/>
                    <a:pt x="191" y="96"/>
                  </a:cubicBezTo>
                  <a:cubicBezTo>
                    <a:pt x="191" y="95"/>
                    <a:pt x="192" y="94"/>
                    <a:pt x="192" y="94"/>
                  </a:cubicBezTo>
                  <a:cubicBezTo>
                    <a:pt x="192" y="23"/>
                    <a:pt x="192" y="23"/>
                    <a:pt x="192" y="23"/>
                  </a:cubicBezTo>
                  <a:cubicBezTo>
                    <a:pt x="182" y="9"/>
                    <a:pt x="164" y="0"/>
                    <a:pt x="145" y="0"/>
                  </a:cubicBezTo>
                  <a:cubicBezTo>
                    <a:pt x="119" y="0"/>
                    <a:pt x="97" y="17"/>
                    <a:pt x="89" y="40"/>
                  </a:cubicBezTo>
                  <a:cubicBezTo>
                    <a:pt x="85" y="39"/>
                    <a:pt x="80" y="38"/>
                    <a:pt x="76" y="38"/>
                  </a:cubicBezTo>
                  <a:cubicBezTo>
                    <a:pt x="51" y="38"/>
                    <a:pt x="31" y="58"/>
                    <a:pt x="31" y="82"/>
                  </a:cubicBezTo>
                  <a:cubicBezTo>
                    <a:pt x="31" y="89"/>
                    <a:pt x="33" y="95"/>
                    <a:pt x="35" y="101"/>
                  </a:cubicBezTo>
                  <a:cubicBezTo>
                    <a:pt x="15" y="110"/>
                    <a:pt x="0" y="131"/>
                    <a:pt x="0" y="155"/>
                  </a:cubicBezTo>
                  <a:cubicBezTo>
                    <a:pt x="0" y="168"/>
                    <a:pt x="5" y="180"/>
                    <a:pt x="12" y="189"/>
                  </a:cubicBezTo>
                  <a:cubicBezTo>
                    <a:pt x="21" y="182"/>
                    <a:pt x="32" y="178"/>
                    <a:pt x="45" y="178"/>
                  </a:cubicBezTo>
                  <a:cubicBezTo>
                    <a:pt x="49" y="178"/>
                    <a:pt x="52" y="181"/>
                    <a:pt x="52" y="185"/>
                  </a:cubicBezTo>
                  <a:cubicBezTo>
                    <a:pt x="52" y="189"/>
                    <a:pt x="49" y="193"/>
                    <a:pt x="45" y="193"/>
                  </a:cubicBezTo>
                  <a:cubicBezTo>
                    <a:pt x="35" y="193"/>
                    <a:pt x="27" y="196"/>
                    <a:pt x="21" y="202"/>
                  </a:cubicBezTo>
                  <a:cubicBezTo>
                    <a:pt x="14" y="210"/>
                    <a:pt x="9" y="220"/>
                    <a:pt x="9" y="231"/>
                  </a:cubicBezTo>
                  <a:cubicBezTo>
                    <a:pt x="9" y="253"/>
                    <a:pt x="24" y="270"/>
                    <a:pt x="44" y="275"/>
                  </a:cubicBezTo>
                  <a:cubicBezTo>
                    <a:pt x="41" y="282"/>
                    <a:pt x="39" y="291"/>
                    <a:pt x="39" y="299"/>
                  </a:cubicBezTo>
                  <a:cubicBezTo>
                    <a:pt x="39" y="332"/>
                    <a:pt x="65" y="359"/>
                    <a:pt x="98" y="359"/>
                  </a:cubicBezTo>
                  <a:cubicBezTo>
                    <a:pt x="106" y="359"/>
                    <a:pt x="113" y="357"/>
                    <a:pt x="120" y="354"/>
                  </a:cubicBezTo>
                  <a:cubicBezTo>
                    <a:pt x="120" y="354"/>
                    <a:pt x="121" y="355"/>
                    <a:pt x="121" y="355"/>
                  </a:cubicBezTo>
                  <a:cubicBezTo>
                    <a:pt x="138" y="347"/>
                    <a:pt x="151" y="329"/>
                    <a:pt x="151" y="308"/>
                  </a:cubicBezTo>
                  <a:cubicBezTo>
                    <a:pt x="151" y="304"/>
                    <a:pt x="154" y="300"/>
                    <a:pt x="158" y="300"/>
                  </a:cubicBezTo>
                  <a:cubicBezTo>
                    <a:pt x="163" y="300"/>
                    <a:pt x="166" y="304"/>
                    <a:pt x="166" y="308"/>
                  </a:cubicBezTo>
                  <a:cubicBezTo>
                    <a:pt x="166" y="336"/>
                    <a:pt x="149" y="360"/>
                    <a:pt x="125" y="370"/>
                  </a:cubicBezTo>
                  <a:cubicBezTo>
                    <a:pt x="168" y="516"/>
                    <a:pt x="168" y="516"/>
                    <a:pt x="168" y="516"/>
                  </a:cubicBezTo>
                  <a:cubicBezTo>
                    <a:pt x="169" y="520"/>
                    <a:pt x="173" y="522"/>
                    <a:pt x="177" y="522"/>
                  </a:cubicBezTo>
                  <a:cubicBezTo>
                    <a:pt x="178" y="522"/>
                    <a:pt x="179" y="522"/>
                    <a:pt x="180" y="522"/>
                  </a:cubicBezTo>
                  <a:cubicBezTo>
                    <a:pt x="185" y="521"/>
                    <a:pt x="188" y="515"/>
                    <a:pt x="186" y="510"/>
                  </a:cubicBezTo>
                  <a:cubicBezTo>
                    <a:pt x="146" y="373"/>
                    <a:pt x="146" y="373"/>
                    <a:pt x="146" y="373"/>
                  </a:cubicBezTo>
                  <a:cubicBezTo>
                    <a:pt x="151" y="375"/>
                    <a:pt x="156" y="376"/>
                    <a:pt x="161" y="376"/>
                  </a:cubicBezTo>
                  <a:cubicBezTo>
                    <a:pt x="173" y="376"/>
                    <a:pt x="184" y="371"/>
                    <a:pt x="192" y="363"/>
                  </a:cubicBezTo>
                  <a:cubicBezTo>
                    <a:pt x="192" y="300"/>
                    <a:pt x="192" y="300"/>
                    <a:pt x="192" y="300"/>
                  </a:cubicBezTo>
                  <a:cubicBezTo>
                    <a:pt x="192" y="300"/>
                    <a:pt x="192" y="300"/>
                    <a:pt x="191" y="299"/>
                  </a:cubicBezTo>
                  <a:close/>
                  <a:moveTo>
                    <a:pt x="55" y="164"/>
                  </a:moveTo>
                  <a:cubicBezTo>
                    <a:pt x="57" y="156"/>
                    <a:pt x="60" y="150"/>
                    <a:pt x="65" y="144"/>
                  </a:cubicBezTo>
                  <a:cubicBezTo>
                    <a:pt x="54" y="138"/>
                    <a:pt x="47" y="126"/>
                    <a:pt x="47" y="113"/>
                  </a:cubicBezTo>
                  <a:cubicBezTo>
                    <a:pt x="47" y="93"/>
                    <a:pt x="64" y="77"/>
                    <a:pt x="84" y="77"/>
                  </a:cubicBezTo>
                  <a:cubicBezTo>
                    <a:pt x="85" y="77"/>
                    <a:pt x="86" y="77"/>
                    <a:pt x="87" y="77"/>
                  </a:cubicBezTo>
                  <a:cubicBezTo>
                    <a:pt x="92" y="57"/>
                    <a:pt x="110" y="42"/>
                    <a:pt x="132" y="42"/>
                  </a:cubicBezTo>
                  <a:cubicBezTo>
                    <a:pt x="157" y="42"/>
                    <a:pt x="177" y="62"/>
                    <a:pt x="177" y="87"/>
                  </a:cubicBezTo>
                  <a:cubicBezTo>
                    <a:pt x="177" y="112"/>
                    <a:pt x="157" y="132"/>
                    <a:pt x="132" y="132"/>
                  </a:cubicBezTo>
                  <a:cubicBezTo>
                    <a:pt x="127" y="132"/>
                    <a:pt x="124" y="129"/>
                    <a:pt x="124" y="125"/>
                  </a:cubicBezTo>
                  <a:cubicBezTo>
                    <a:pt x="124" y="120"/>
                    <a:pt x="127" y="117"/>
                    <a:pt x="132" y="117"/>
                  </a:cubicBezTo>
                  <a:cubicBezTo>
                    <a:pt x="148" y="117"/>
                    <a:pt x="161" y="104"/>
                    <a:pt x="161" y="87"/>
                  </a:cubicBezTo>
                  <a:cubicBezTo>
                    <a:pt x="161" y="71"/>
                    <a:pt x="148" y="57"/>
                    <a:pt x="132" y="57"/>
                  </a:cubicBezTo>
                  <a:cubicBezTo>
                    <a:pt x="115" y="57"/>
                    <a:pt x="102" y="71"/>
                    <a:pt x="102" y="87"/>
                  </a:cubicBezTo>
                  <a:cubicBezTo>
                    <a:pt x="102" y="91"/>
                    <a:pt x="98" y="95"/>
                    <a:pt x="94" y="95"/>
                  </a:cubicBezTo>
                  <a:cubicBezTo>
                    <a:pt x="92" y="95"/>
                    <a:pt x="91" y="94"/>
                    <a:pt x="89" y="93"/>
                  </a:cubicBezTo>
                  <a:cubicBezTo>
                    <a:pt x="88" y="93"/>
                    <a:pt x="86" y="92"/>
                    <a:pt x="84" y="92"/>
                  </a:cubicBezTo>
                  <a:cubicBezTo>
                    <a:pt x="72" y="92"/>
                    <a:pt x="63" y="102"/>
                    <a:pt x="63" y="113"/>
                  </a:cubicBezTo>
                  <a:cubicBezTo>
                    <a:pt x="63" y="125"/>
                    <a:pt x="72" y="134"/>
                    <a:pt x="84" y="134"/>
                  </a:cubicBezTo>
                  <a:cubicBezTo>
                    <a:pt x="84" y="134"/>
                    <a:pt x="84" y="134"/>
                    <a:pt x="84" y="134"/>
                  </a:cubicBezTo>
                  <a:cubicBezTo>
                    <a:pt x="84" y="134"/>
                    <a:pt x="85" y="134"/>
                    <a:pt x="85" y="134"/>
                  </a:cubicBezTo>
                  <a:cubicBezTo>
                    <a:pt x="85" y="134"/>
                    <a:pt x="85" y="134"/>
                    <a:pt x="86" y="134"/>
                  </a:cubicBezTo>
                  <a:cubicBezTo>
                    <a:pt x="86" y="134"/>
                    <a:pt x="86" y="134"/>
                    <a:pt x="86" y="135"/>
                  </a:cubicBezTo>
                  <a:cubicBezTo>
                    <a:pt x="86" y="135"/>
                    <a:pt x="87" y="135"/>
                    <a:pt x="87" y="135"/>
                  </a:cubicBezTo>
                  <a:cubicBezTo>
                    <a:pt x="87" y="135"/>
                    <a:pt x="87" y="135"/>
                    <a:pt x="88" y="135"/>
                  </a:cubicBezTo>
                  <a:cubicBezTo>
                    <a:pt x="88" y="135"/>
                    <a:pt x="88" y="135"/>
                    <a:pt x="88" y="136"/>
                  </a:cubicBezTo>
                  <a:cubicBezTo>
                    <a:pt x="88" y="136"/>
                    <a:pt x="89" y="136"/>
                    <a:pt x="89" y="136"/>
                  </a:cubicBezTo>
                  <a:cubicBezTo>
                    <a:pt x="89" y="136"/>
                    <a:pt x="89" y="136"/>
                    <a:pt x="89" y="137"/>
                  </a:cubicBezTo>
                  <a:cubicBezTo>
                    <a:pt x="89" y="137"/>
                    <a:pt x="90" y="137"/>
                    <a:pt x="90" y="137"/>
                  </a:cubicBezTo>
                  <a:cubicBezTo>
                    <a:pt x="90" y="137"/>
                    <a:pt x="90" y="138"/>
                    <a:pt x="90" y="138"/>
                  </a:cubicBezTo>
                  <a:cubicBezTo>
                    <a:pt x="90" y="138"/>
                    <a:pt x="90" y="138"/>
                    <a:pt x="90" y="138"/>
                  </a:cubicBezTo>
                  <a:cubicBezTo>
                    <a:pt x="91" y="139"/>
                    <a:pt x="91" y="139"/>
                    <a:pt x="91" y="139"/>
                  </a:cubicBezTo>
                  <a:cubicBezTo>
                    <a:pt x="91" y="139"/>
                    <a:pt x="91" y="139"/>
                    <a:pt x="91" y="140"/>
                  </a:cubicBezTo>
                  <a:cubicBezTo>
                    <a:pt x="91" y="140"/>
                    <a:pt x="91" y="140"/>
                    <a:pt x="91" y="140"/>
                  </a:cubicBezTo>
                  <a:cubicBezTo>
                    <a:pt x="91" y="140"/>
                    <a:pt x="91" y="140"/>
                    <a:pt x="91" y="141"/>
                  </a:cubicBezTo>
                  <a:cubicBezTo>
                    <a:pt x="91" y="141"/>
                    <a:pt x="91" y="141"/>
                    <a:pt x="91" y="141"/>
                  </a:cubicBezTo>
                  <a:cubicBezTo>
                    <a:pt x="91" y="142"/>
                    <a:pt x="91" y="142"/>
                    <a:pt x="91" y="142"/>
                  </a:cubicBezTo>
                  <a:cubicBezTo>
                    <a:pt x="91" y="142"/>
                    <a:pt x="91" y="142"/>
                    <a:pt x="91" y="142"/>
                  </a:cubicBezTo>
                  <a:cubicBezTo>
                    <a:pt x="91" y="142"/>
                    <a:pt x="91" y="143"/>
                    <a:pt x="91" y="143"/>
                  </a:cubicBezTo>
                  <a:cubicBezTo>
                    <a:pt x="91" y="143"/>
                    <a:pt x="91" y="143"/>
                    <a:pt x="91" y="144"/>
                  </a:cubicBezTo>
                  <a:cubicBezTo>
                    <a:pt x="91" y="144"/>
                    <a:pt x="91" y="144"/>
                    <a:pt x="91" y="144"/>
                  </a:cubicBezTo>
                  <a:cubicBezTo>
                    <a:pt x="91" y="145"/>
                    <a:pt x="91" y="145"/>
                    <a:pt x="90" y="145"/>
                  </a:cubicBezTo>
                  <a:cubicBezTo>
                    <a:pt x="90" y="145"/>
                    <a:pt x="90" y="146"/>
                    <a:pt x="90" y="146"/>
                  </a:cubicBezTo>
                  <a:cubicBezTo>
                    <a:pt x="90" y="146"/>
                    <a:pt x="90" y="146"/>
                    <a:pt x="90" y="146"/>
                  </a:cubicBezTo>
                  <a:cubicBezTo>
                    <a:pt x="90" y="147"/>
                    <a:pt x="89" y="147"/>
                    <a:pt x="89" y="147"/>
                  </a:cubicBezTo>
                  <a:cubicBezTo>
                    <a:pt x="89" y="147"/>
                    <a:pt x="89" y="147"/>
                    <a:pt x="89" y="147"/>
                  </a:cubicBezTo>
                  <a:cubicBezTo>
                    <a:pt x="88" y="148"/>
                    <a:pt x="88" y="148"/>
                    <a:pt x="88" y="148"/>
                  </a:cubicBezTo>
                  <a:cubicBezTo>
                    <a:pt x="88" y="148"/>
                    <a:pt x="88" y="148"/>
                    <a:pt x="87" y="148"/>
                  </a:cubicBezTo>
                  <a:cubicBezTo>
                    <a:pt x="87" y="148"/>
                    <a:pt x="87" y="149"/>
                    <a:pt x="87" y="149"/>
                  </a:cubicBezTo>
                  <a:cubicBezTo>
                    <a:pt x="87" y="149"/>
                    <a:pt x="86" y="149"/>
                    <a:pt x="86" y="149"/>
                  </a:cubicBezTo>
                  <a:cubicBezTo>
                    <a:pt x="86" y="149"/>
                    <a:pt x="86" y="149"/>
                    <a:pt x="86" y="149"/>
                  </a:cubicBezTo>
                  <a:cubicBezTo>
                    <a:pt x="83" y="150"/>
                    <a:pt x="81" y="151"/>
                    <a:pt x="79" y="152"/>
                  </a:cubicBezTo>
                  <a:cubicBezTo>
                    <a:pt x="74" y="156"/>
                    <a:pt x="72" y="161"/>
                    <a:pt x="71" y="166"/>
                  </a:cubicBezTo>
                  <a:cubicBezTo>
                    <a:pt x="70" y="172"/>
                    <a:pt x="71" y="177"/>
                    <a:pt x="75" y="182"/>
                  </a:cubicBezTo>
                  <a:cubicBezTo>
                    <a:pt x="78" y="186"/>
                    <a:pt x="83" y="189"/>
                    <a:pt x="88" y="190"/>
                  </a:cubicBezTo>
                  <a:cubicBezTo>
                    <a:pt x="94" y="191"/>
                    <a:pt x="99" y="189"/>
                    <a:pt x="104" y="186"/>
                  </a:cubicBezTo>
                  <a:cubicBezTo>
                    <a:pt x="107" y="183"/>
                    <a:pt x="112" y="184"/>
                    <a:pt x="115" y="187"/>
                  </a:cubicBezTo>
                  <a:cubicBezTo>
                    <a:pt x="117" y="191"/>
                    <a:pt x="116" y="196"/>
                    <a:pt x="113" y="198"/>
                  </a:cubicBezTo>
                  <a:cubicBezTo>
                    <a:pt x="107" y="203"/>
                    <a:pt x="99" y="205"/>
                    <a:pt x="91" y="205"/>
                  </a:cubicBezTo>
                  <a:cubicBezTo>
                    <a:pt x="90" y="205"/>
                    <a:pt x="88" y="205"/>
                    <a:pt x="86" y="205"/>
                  </a:cubicBezTo>
                  <a:cubicBezTo>
                    <a:pt x="77" y="204"/>
                    <a:pt x="68" y="199"/>
                    <a:pt x="62" y="191"/>
                  </a:cubicBezTo>
                  <a:cubicBezTo>
                    <a:pt x="57" y="183"/>
                    <a:pt x="54" y="173"/>
                    <a:pt x="55" y="164"/>
                  </a:cubicBezTo>
                  <a:close/>
                  <a:moveTo>
                    <a:pt x="164" y="220"/>
                  </a:moveTo>
                  <a:cubicBezTo>
                    <a:pt x="165" y="221"/>
                    <a:pt x="165" y="221"/>
                    <a:pt x="165" y="222"/>
                  </a:cubicBezTo>
                  <a:cubicBezTo>
                    <a:pt x="170" y="230"/>
                    <a:pt x="171" y="240"/>
                    <a:pt x="168" y="249"/>
                  </a:cubicBezTo>
                  <a:cubicBezTo>
                    <a:pt x="165" y="259"/>
                    <a:pt x="159" y="266"/>
                    <a:pt x="150" y="271"/>
                  </a:cubicBezTo>
                  <a:cubicBezTo>
                    <a:pt x="145" y="274"/>
                    <a:pt x="139" y="275"/>
                    <a:pt x="133" y="275"/>
                  </a:cubicBezTo>
                  <a:cubicBezTo>
                    <a:pt x="130" y="275"/>
                    <a:pt x="126" y="275"/>
                    <a:pt x="123" y="274"/>
                  </a:cubicBezTo>
                  <a:cubicBezTo>
                    <a:pt x="122" y="273"/>
                    <a:pt x="121" y="273"/>
                    <a:pt x="121" y="273"/>
                  </a:cubicBezTo>
                  <a:cubicBezTo>
                    <a:pt x="119" y="288"/>
                    <a:pt x="108" y="300"/>
                    <a:pt x="93" y="304"/>
                  </a:cubicBezTo>
                  <a:cubicBezTo>
                    <a:pt x="92" y="304"/>
                    <a:pt x="92" y="304"/>
                    <a:pt x="91" y="304"/>
                  </a:cubicBezTo>
                  <a:cubicBezTo>
                    <a:pt x="88" y="304"/>
                    <a:pt x="85" y="302"/>
                    <a:pt x="84" y="298"/>
                  </a:cubicBezTo>
                  <a:cubicBezTo>
                    <a:pt x="83" y="294"/>
                    <a:pt x="85" y="290"/>
                    <a:pt x="89" y="289"/>
                  </a:cubicBezTo>
                  <a:cubicBezTo>
                    <a:pt x="101" y="286"/>
                    <a:pt x="108" y="275"/>
                    <a:pt x="105" y="264"/>
                  </a:cubicBezTo>
                  <a:cubicBezTo>
                    <a:pt x="104" y="259"/>
                    <a:pt x="100" y="254"/>
                    <a:pt x="96" y="251"/>
                  </a:cubicBezTo>
                  <a:cubicBezTo>
                    <a:pt x="91" y="248"/>
                    <a:pt x="85" y="247"/>
                    <a:pt x="80" y="248"/>
                  </a:cubicBezTo>
                  <a:cubicBezTo>
                    <a:pt x="77" y="249"/>
                    <a:pt x="75" y="250"/>
                    <a:pt x="73" y="251"/>
                  </a:cubicBezTo>
                  <a:cubicBezTo>
                    <a:pt x="69" y="254"/>
                    <a:pt x="65" y="253"/>
                    <a:pt x="62" y="249"/>
                  </a:cubicBezTo>
                  <a:cubicBezTo>
                    <a:pt x="60" y="246"/>
                    <a:pt x="61" y="241"/>
                    <a:pt x="64" y="239"/>
                  </a:cubicBezTo>
                  <a:cubicBezTo>
                    <a:pt x="68" y="236"/>
                    <a:pt x="72" y="234"/>
                    <a:pt x="76" y="233"/>
                  </a:cubicBezTo>
                  <a:cubicBezTo>
                    <a:pt x="86" y="231"/>
                    <a:pt x="95" y="233"/>
                    <a:pt x="104" y="238"/>
                  </a:cubicBezTo>
                  <a:cubicBezTo>
                    <a:pt x="108" y="241"/>
                    <a:pt x="112" y="245"/>
                    <a:pt x="115" y="249"/>
                  </a:cubicBezTo>
                  <a:cubicBezTo>
                    <a:pt x="118" y="254"/>
                    <a:pt x="122" y="257"/>
                    <a:pt x="127" y="259"/>
                  </a:cubicBezTo>
                  <a:cubicBezTo>
                    <a:pt x="133" y="261"/>
                    <a:pt x="138" y="260"/>
                    <a:pt x="143" y="257"/>
                  </a:cubicBezTo>
                  <a:cubicBezTo>
                    <a:pt x="148" y="255"/>
                    <a:pt x="152" y="250"/>
                    <a:pt x="153" y="245"/>
                  </a:cubicBezTo>
                  <a:cubicBezTo>
                    <a:pt x="155" y="240"/>
                    <a:pt x="154" y="234"/>
                    <a:pt x="152" y="229"/>
                  </a:cubicBezTo>
                  <a:cubicBezTo>
                    <a:pt x="150" y="227"/>
                    <a:pt x="149" y="225"/>
                    <a:pt x="147" y="223"/>
                  </a:cubicBezTo>
                  <a:cubicBezTo>
                    <a:pt x="144" y="220"/>
                    <a:pt x="143" y="216"/>
                    <a:pt x="146" y="212"/>
                  </a:cubicBezTo>
                  <a:cubicBezTo>
                    <a:pt x="147" y="212"/>
                    <a:pt x="147" y="211"/>
                    <a:pt x="148" y="211"/>
                  </a:cubicBezTo>
                  <a:cubicBezTo>
                    <a:pt x="149" y="210"/>
                    <a:pt x="150" y="209"/>
                    <a:pt x="151" y="209"/>
                  </a:cubicBezTo>
                  <a:cubicBezTo>
                    <a:pt x="162" y="207"/>
                    <a:pt x="169" y="195"/>
                    <a:pt x="167" y="184"/>
                  </a:cubicBezTo>
                  <a:cubicBezTo>
                    <a:pt x="164" y="173"/>
                    <a:pt x="153" y="166"/>
                    <a:pt x="142" y="169"/>
                  </a:cubicBezTo>
                  <a:cubicBezTo>
                    <a:pt x="139" y="169"/>
                    <a:pt x="137" y="170"/>
                    <a:pt x="135" y="172"/>
                  </a:cubicBezTo>
                  <a:cubicBezTo>
                    <a:pt x="131" y="174"/>
                    <a:pt x="126" y="173"/>
                    <a:pt x="124" y="170"/>
                  </a:cubicBezTo>
                  <a:cubicBezTo>
                    <a:pt x="122" y="166"/>
                    <a:pt x="123" y="161"/>
                    <a:pt x="126" y="159"/>
                  </a:cubicBezTo>
                  <a:cubicBezTo>
                    <a:pt x="130" y="156"/>
                    <a:pt x="134" y="155"/>
                    <a:pt x="138" y="154"/>
                  </a:cubicBezTo>
                  <a:cubicBezTo>
                    <a:pt x="158" y="149"/>
                    <a:pt x="177" y="161"/>
                    <a:pt x="182" y="181"/>
                  </a:cubicBezTo>
                  <a:cubicBezTo>
                    <a:pt x="185" y="197"/>
                    <a:pt x="178" y="213"/>
                    <a:pt x="164" y="220"/>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67" name="Google Shape;1667;p236"/>
            <p:cNvSpPr/>
            <p:nvPr/>
          </p:nvSpPr>
          <p:spPr>
            <a:xfrm>
              <a:off x="1938338" y="1603375"/>
              <a:ext cx="723900" cy="1965325"/>
            </a:xfrm>
            <a:custGeom>
              <a:avLst/>
              <a:gdLst/>
              <a:ahLst/>
              <a:cxnLst/>
              <a:rect l="l" t="t" r="r" b="b"/>
              <a:pathLst>
                <a:path w="192" h="522" extrusionOk="0">
                  <a:moveTo>
                    <a:pt x="140" y="185"/>
                  </a:moveTo>
                  <a:cubicBezTo>
                    <a:pt x="140" y="181"/>
                    <a:pt x="144" y="178"/>
                    <a:pt x="148" y="178"/>
                  </a:cubicBezTo>
                  <a:cubicBezTo>
                    <a:pt x="160" y="178"/>
                    <a:pt x="172" y="182"/>
                    <a:pt x="181" y="189"/>
                  </a:cubicBezTo>
                  <a:cubicBezTo>
                    <a:pt x="188" y="180"/>
                    <a:pt x="192" y="168"/>
                    <a:pt x="192" y="155"/>
                  </a:cubicBezTo>
                  <a:cubicBezTo>
                    <a:pt x="192" y="131"/>
                    <a:pt x="178" y="110"/>
                    <a:pt x="157" y="101"/>
                  </a:cubicBezTo>
                  <a:cubicBezTo>
                    <a:pt x="160" y="95"/>
                    <a:pt x="161" y="89"/>
                    <a:pt x="161" y="82"/>
                  </a:cubicBezTo>
                  <a:cubicBezTo>
                    <a:pt x="161" y="58"/>
                    <a:pt x="141" y="38"/>
                    <a:pt x="117" y="38"/>
                  </a:cubicBezTo>
                  <a:cubicBezTo>
                    <a:pt x="112" y="38"/>
                    <a:pt x="108" y="39"/>
                    <a:pt x="103" y="40"/>
                  </a:cubicBezTo>
                  <a:cubicBezTo>
                    <a:pt x="95" y="17"/>
                    <a:pt x="73" y="0"/>
                    <a:pt x="47" y="0"/>
                  </a:cubicBezTo>
                  <a:cubicBezTo>
                    <a:pt x="28" y="0"/>
                    <a:pt x="11" y="9"/>
                    <a:pt x="0" y="24"/>
                  </a:cubicBezTo>
                  <a:cubicBezTo>
                    <a:pt x="0" y="94"/>
                    <a:pt x="0" y="94"/>
                    <a:pt x="0" y="94"/>
                  </a:cubicBezTo>
                  <a:cubicBezTo>
                    <a:pt x="0" y="94"/>
                    <a:pt x="1" y="95"/>
                    <a:pt x="1" y="96"/>
                  </a:cubicBezTo>
                  <a:cubicBezTo>
                    <a:pt x="1" y="96"/>
                    <a:pt x="0" y="97"/>
                    <a:pt x="0" y="98"/>
                  </a:cubicBezTo>
                  <a:cubicBezTo>
                    <a:pt x="0" y="234"/>
                    <a:pt x="0" y="234"/>
                    <a:pt x="0" y="234"/>
                  </a:cubicBezTo>
                  <a:cubicBezTo>
                    <a:pt x="0" y="235"/>
                    <a:pt x="0" y="235"/>
                    <a:pt x="0" y="235"/>
                  </a:cubicBezTo>
                  <a:cubicBezTo>
                    <a:pt x="0" y="236"/>
                    <a:pt x="0" y="236"/>
                    <a:pt x="0" y="236"/>
                  </a:cubicBezTo>
                  <a:cubicBezTo>
                    <a:pt x="0" y="298"/>
                    <a:pt x="0" y="298"/>
                    <a:pt x="0" y="298"/>
                  </a:cubicBezTo>
                  <a:cubicBezTo>
                    <a:pt x="0" y="298"/>
                    <a:pt x="1" y="299"/>
                    <a:pt x="1" y="299"/>
                  </a:cubicBezTo>
                  <a:cubicBezTo>
                    <a:pt x="1" y="300"/>
                    <a:pt x="0" y="300"/>
                    <a:pt x="0" y="301"/>
                  </a:cubicBezTo>
                  <a:cubicBezTo>
                    <a:pt x="0" y="363"/>
                    <a:pt x="0" y="363"/>
                    <a:pt x="0" y="363"/>
                  </a:cubicBezTo>
                  <a:cubicBezTo>
                    <a:pt x="8" y="371"/>
                    <a:pt x="19" y="376"/>
                    <a:pt x="31" y="376"/>
                  </a:cubicBezTo>
                  <a:cubicBezTo>
                    <a:pt x="36" y="376"/>
                    <a:pt x="42" y="375"/>
                    <a:pt x="46" y="373"/>
                  </a:cubicBezTo>
                  <a:cubicBezTo>
                    <a:pt x="6" y="510"/>
                    <a:pt x="6" y="510"/>
                    <a:pt x="6" y="510"/>
                  </a:cubicBezTo>
                  <a:cubicBezTo>
                    <a:pt x="5" y="515"/>
                    <a:pt x="8" y="521"/>
                    <a:pt x="13" y="522"/>
                  </a:cubicBezTo>
                  <a:cubicBezTo>
                    <a:pt x="14" y="522"/>
                    <a:pt x="14" y="522"/>
                    <a:pt x="15" y="522"/>
                  </a:cubicBezTo>
                  <a:cubicBezTo>
                    <a:pt x="20" y="522"/>
                    <a:pt x="23" y="520"/>
                    <a:pt x="25" y="516"/>
                  </a:cubicBezTo>
                  <a:cubicBezTo>
                    <a:pt x="67" y="370"/>
                    <a:pt x="67" y="370"/>
                    <a:pt x="67" y="370"/>
                  </a:cubicBezTo>
                  <a:cubicBezTo>
                    <a:pt x="43" y="360"/>
                    <a:pt x="26" y="336"/>
                    <a:pt x="26" y="308"/>
                  </a:cubicBezTo>
                  <a:cubicBezTo>
                    <a:pt x="26" y="304"/>
                    <a:pt x="30" y="300"/>
                    <a:pt x="34" y="300"/>
                  </a:cubicBezTo>
                  <a:cubicBezTo>
                    <a:pt x="38" y="300"/>
                    <a:pt x="42" y="304"/>
                    <a:pt x="42" y="308"/>
                  </a:cubicBezTo>
                  <a:cubicBezTo>
                    <a:pt x="42" y="329"/>
                    <a:pt x="54" y="347"/>
                    <a:pt x="72" y="355"/>
                  </a:cubicBezTo>
                  <a:cubicBezTo>
                    <a:pt x="72" y="354"/>
                    <a:pt x="72" y="354"/>
                    <a:pt x="72" y="354"/>
                  </a:cubicBezTo>
                  <a:cubicBezTo>
                    <a:pt x="79" y="357"/>
                    <a:pt x="86" y="359"/>
                    <a:pt x="95" y="359"/>
                  </a:cubicBezTo>
                  <a:cubicBezTo>
                    <a:pt x="127" y="359"/>
                    <a:pt x="154" y="332"/>
                    <a:pt x="154" y="299"/>
                  </a:cubicBezTo>
                  <a:cubicBezTo>
                    <a:pt x="154" y="291"/>
                    <a:pt x="152" y="282"/>
                    <a:pt x="148" y="275"/>
                  </a:cubicBezTo>
                  <a:cubicBezTo>
                    <a:pt x="168" y="270"/>
                    <a:pt x="183" y="253"/>
                    <a:pt x="183" y="231"/>
                  </a:cubicBezTo>
                  <a:cubicBezTo>
                    <a:pt x="183" y="220"/>
                    <a:pt x="179" y="210"/>
                    <a:pt x="172" y="202"/>
                  </a:cubicBezTo>
                  <a:cubicBezTo>
                    <a:pt x="165" y="196"/>
                    <a:pt x="157" y="193"/>
                    <a:pt x="148" y="193"/>
                  </a:cubicBezTo>
                  <a:cubicBezTo>
                    <a:pt x="144" y="193"/>
                    <a:pt x="140" y="189"/>
                    <a:pt x="140" y="185"/>
                  </a:cubicBezTo>
                  <a:close/>
                  <a:moveTo>
                    <a:pt x="130" y="249"/>
                  </a:moveTo>
                  <a:cubicBezTo>
                    <a:pt x="128" y="253"/>
                    <a:pt x="123" y="254"/>
                    <a:pt x="119" y="251"/>
                  </a:cubicBezTo>
                  <a:cubicBezTo>
                    <a:pt x="117" y="250"/>
                    <a:pt x="115" y="249"/>
                    <a:pt x="113" y="248"/>
                  </a:cubicBezTo>
                  <a:cubicBezTo>
                    <a:pt x="107" y="247"/>
                    <a:pt x="101" y="248"/>
                    <a:pt x="97" y="251"/>
                  </a:cubicBezTo>
                  <a:cubicBezTo>
                    <a:pt x="92" y="254"/>
                    <a:pt x="89" y="259"/>
                    <a:pt x="87" y="264"/>
                  </a:cubicBezTo>
                  <a:cubicBezTo>
                    <a:pt x="86" y="269"/>
                    <a:pt x="87" y="275"/>
                    <a:pt x="90" y="280"/>
                  </a:cubicBezTo>
                  <a:cubicBezTo>
                    <a:pt x="93" y="284"/>
                    <a:pt x="98" y="288"/>
                    <a:pt x="103" y="289"/>
                  </a:cubicBezTo>
                  <a:cubicBezTo>
                    <a:pt x="107" y="290"/>
                    <a:pt x="110" y="294"/>
                    <a:pt x="109" y="298"/>
                  </a:cubicBezTo>
                  <a:cubicBezTo>
                    <a:pt x="108" y="302"/>
                    <a:pt x="105" y="304"/>
                    <a:pt x="101" y="304"/>
                  </a:cubicBezTo>
                  <a:cubicBezTo>
                    <a:pt x="101" y="304"/>
                    <a:pt x="100" y="304"/>
                    <a:pt x="99" y="304"/>
                  </a:cubicBezTo>
                  <a:cubicBezTo>
                    <a:pt x="90" y="302"/>
                    <a:pt x="82" y="296"/>
                    <a:pt x="77" y="288"/>
                  </a:cubicBezTo>
                  <a:cubicBezTo>
                    <a:pt x="74" y="283"/>
                    <a:pt x="72" y="278"/>
                    <a:pt x="72" y="273"/>
                  </a:cubicBezTo>
                  <a:cubicBezTo>
                    <a:pt x="68" y="274"/>
                    <a:pt x="63" y="275"/>
                    <a:pt x="59" y="275"/>
                  </a:cubicBezTo>
                  <a:cubicBezTo>
                    <a:pt x="53" y="275"/>
                    <a:pt x="47" y="274"/>
                    <a:pt x="42" y="271"/>
                  </a:cubicBezTo>
                  <a:cubicBezTo>
                    <a:pt x="33" y="266"/>
                    <a:pt x="27" y="259"/>
                    <a:pt x="24" y="249"/>
                  </a:cubicBezTo>
                  <a:cubicBezTo>
                    <a:pt x="22" y="240"/>
                    <a:pt x="23" y="230"/>
                    <a:pt x="27" y="222"/>
                  </a:cubicBezTo>
                  <a:cubicBezTo>
                    <a:pt x="28" y="221"/>
                    <a:pt x="28" y="221"/>
                    <a:pt x="28" y="220"/>
                  </a:cubicBezTo>
                  <a:cubicBezTo>
                    <a:pt x="14" y="213"/>
                    <a:pt x="7" y="197"/>
                    <a:pt x="11" y="181"/>
                  </a:cubicBezTo>
                  <a:cubicBezTo>
                    <a:pt x="13" y="171"/>
                    <a:pt x="19" y="163"/>
                    <a:pt x="27" y="158"/>
                  </a:cubicBezTo>
                  <a:cubicBezTo>
                    <a:pt x="35" y="153"/>
                    <a:pt x="45" y="151"/>
                    <a:pt x="54" y="154"/>
                  </a:cubicBezTo>
                  <a:cubicBezTo>
                    <a:pt x="59" y="155"/>
                    <a:pt x="63" y="156"/>
                    <a:pt x="66" y="159"/>
                  </a:cubicBezTo>
                  <a:cubicBezTo>
                    <a:pt x="70" y="161"/>
                    <a:pt x="71" y="166"/>
                    <a:pt x="68" y="170"/>
                  </a:cubicBezTo>
                  <a:cubicBezTo>
                    <a:pt x="66" y="173"/>
                    <a:pt x="61" y="174"/>
                    <a:pt x="58" y="172"/>
                  </a:cubicBezTo>
                  <a:cubicBezTo>
                    <a:pt x="55" y="170"/>
                    <a:pt x="53" y="169"/>
                    <a:pt x="51" y="169"/>
                  </a:cubicBezTo>
                  <a:cubicBezTo>
                    <a:pt x="45" y="167"/>
                    <a:pt x="40" y="168"/>
                    <a:pt x="35" y="171"/>
                  </a:cubicBezTo>
                  <a:cubicBezTo>
                    <a:pt x="30" y="174"/>
                    <a:pt x="27" y="179"/>
                    <a:pt x="26" y="184"/>
                  </a:cubicBezTo>
                  <a:cubicBezTo>
                    <a:pt x="23" y="195"/>
                    <a:pt x="30" y="207"/>
                    <a:pt x="41" y="209"/>
                  </a:cubicBezTo>
                  <a:cubicBezTo>
                    <a:pt x="42" y="209"/>
                    <a:pt x="44" y="210"/>
                    <a:pt x="44" y="211"/>
                  </a:cubicBezTo>
                  <a:cubicBezTo>
                    <a:pt x="45" y="211"/>
                    <a:pt x="46" y="212"/>
                    <a:pt x="46" y="212"/>
                  </a:cubicBezTo>
                  <a:cubicBezTo>
                    <a:pt x="49" y="216"/>
                    <a:pt x="49" y="220"/>
                    <a:pt x="45" y="223"/>
                  </a:cubicBezTo>
                  <a:cubicBezTo>
                    <a:pt x="44" y="225"/>
                    <a:pt x="42" y="227"/>
                    <a:pt x="41" y="229"/>
                  </a:cubicBezTo>
                  <a:cubicBezTo>
                    <a:pt x="38" y="234"/>
                    <a:pt x="38" y="240"/>
                    <a:pt x="39" y="245"/>
                  </a:cubicBezTo>
                  <a:cubicBezTo>
                    <a:pt x="41" y="250"/>
                    <a:pt x="44" y="255"/>
                    <a:pt x="49" y="257"/>
                  </a:cubicBezTo>
                  <a:cubicBezTo>
                    <a:pt x="59" y="263"/>
                    <a:pt x="72" y="259"/>
                    <a:pt x="77" y="249"/>
                  </a:cubicBezTo>
                  <a:cubicBezTo>
                    <a:pt x="80" y="245"/>
                    <a:pt x="84" y="241"/>
                    <a:pt x="89" y="238"/>
                  </a:cubicBezTo>
                  <a:cubicBezTo>
                    <a:pt x="97" y="233"/>
                    <a:pt x="107" y="231"/>
                    <a:pt x="116" y="233"/>
                  </a:cubicBezTo>
                  <a:cubicBezTo>
                    <a:pt x="120" y="234"/>
                    <a:pt x="124" y="236"/>
                    <a:pt x="128" y="239"/>
                  </a:cubicBezTo>
                  <a:cubicBezTo>
                    <a:pt x="132" y="241"/>
                    <a:pt x="132" y="246"/>
                    <a:pt x="130" y="249"/>
                  </a:cubicBezTo>
                  <a:close/>
                  <a:moveTo>
                    <a:pt x="130" y="191"/>
                  </a:moveTo>
                  <a:cubicBezTo>
                    <a:pt x="124" y="199"/>
                    <a:pt x="116" y="204"/>
                    <a:pt x="106" y="205"/>
                  </a:cubicBezTo>
                  <a:cubicBezTo>
                    <a:pt x="104" y="205"/>
                    <a:pt x="103" y="205"/>
                    <a:pt x="101" y="205"/>
                  </a:cubicBezTo>
                  <a:cubicBezTo>
                    <a:pt x="93" y="205"/>
                    <a:pt x="86" y="203"/>
                    <a:pt x="79" y="198"/>
                  </a:cubicBezTo>
                  <a:cubicBezTo>
                    <a:pt x="76" y="196"/>
                    <a:pt x="75" y="191"/>
                    <a:pt x="78" y="187"/>
                  </a:cubicBezTo>
                  <a:cubicBezTo>
                    <a:pt x="80" y="184"/>
                    <a:pt x="85" y="183"/>
                    <a:pt x="89" y="186"/>
                  </a:cubicBezTo>
                  <a:cubicBezTo>
                    <a:pt x="93" y="189"/>
                    <a:pt x="99" y="191"/>
                    <a:pt x="104" y="190"/>
                  </a:cubicBezTo>
                  <a:cubicBezTo>
                    <a:pt x="110" y="189"/>
                    <a:pt x="114" y="186"/>
                    <a:pt x="118" y="182"/>
                  </a:cubicBezTo>
                  <a:cubicBezTo>
                    <a:pt x="125" y="172"/>
                    <a:pt x="123" y="159"/>
                    <a:pt x="113" y="152"/>
                  </a:cubicBezTo>
                  <a:cubicBezTo>
                    <a:pt x="111" y="151"/>
                    <a:pt x="109" y="150"/>
                    <a:pt x="107" y="149"/>
                  </a:cubicBezTo>
                  <a:cubicBezTo>
                    <a:pt x="107" y="149"/>
                    <a:pt x="106" y="149"/>
                    <a:pt x="106" y="149"/>
                  </a:cubicBezTo>
                  <a:cubicBezTo>
                    <a:pt x="106" y="149"/>
                    <a:pt x="106" y="149"/>
                    <a:pt x="106" y="149"/>
                  </a:cubicBezTo>
                  <a:cubicBezTo>
                    <a:pt x="105" y="149"/>
                    <a:pt x="105" y="148"/>
                    <a:pt x="105" y="148"/>
                  </a:cubicBezTo>
                  <a:cubicBezTo>
                    <a:pt x="105" y="148"/>
                    <a:pt x="104" y="148"/>
                    <a:pt x="104" y="148"/>
                  </a:cubicBezTo>
                  <a:cubicBezTo>
                    <a:pt x="104" y="148"/>
                    <a:pt x="104" y="148"/>
                    <a:pt x="104" y="147"/>
                  </a:cubicBezTo>
                  <a:cubicBezTo>
                    <a:pt x="104" y="147"/>
                    <a:pt x="103" y="147"/>
                    <a:pt x="103" y="147"/>
                  </a:cubicBezTo>
                  <a:cubicBezTo>
                    <a:pt x="103" y="147"/>
                    <a:pt x="103" y="147"/>
                    <a:pt x="103" y="146"/>
                  </a:cubicBezTo>
                  <a:cubicBezTo>
                    <a:pt x="103" y="146"/>
                    <a:pt x="102" y="146"/>
                    <a:pt x="102" y="146"/>
                  </a:cubicBezTo>
                  <a:cubicBezTo>
                    <a:pt x="102" y="146"/>
                    <a:pt x="102" y="145"/>
                    <a:pt x="102" y="145"/>
                  </a:cubicBezTo>
                  <a:cubicBezTo>
                    <a:pt x="102" y="145"/>
                    <a:pt x="102" y="145"/>
                    <a:pt x="102" y="144"/>
                  </a:cubicBezTo>
                  <a:cubicBezTo>
                    <a:pt x="102" y="144"/>
                    <a:pt x="101" y="144"/>
                    <a:pt x="101" y="144"/>
                  </a:cubicBezTo>
                  <a:cubicBezTo>
                    <a:pt x="101" y="143"/>
                    <a:pt x="101" y="143"/>
                    <a:pt x="101" y="143"/>
                  </a:cubicBezTo>
                  <a:cubicBezTo>
                    <a:pt x="101" y="143"/>
                    <a:pt x="101" y="142"/>
                    <a:pt x="101" y="142"/>
                  </a:cubicBezTo>
                  <a:cubicBezTo>
                    <a:pt x="101" y="142"/>
                    <a:pt x="101" y="142"/>
                    <a:pt x="101" y="142"/>
                  </a:cubicBezTo>
                  <a:cubicBezTo>
                    <a:pt x="101" y="142"/>
                    <a:pt x="101" y="142"/>
                    <a:pt x="101" y="141"/>
                  </a:cubicBezTo>
                  <a:cubicBezTo>
                    <a:pt x="101" y="141"/>
                    <a:pt x="101" y="141"/>
                    <a:pt x="101" y="141"/>
                  </a:cubicBezTo>
                  <a:cubicBezTo>
                    <a:pt x="101" y="140"/>
                    <a:pt x="101" y="140"/>
                    <a:pt x="101" y="140"/>
                  </a:cubicBezTo>
                  <a:cubicBezTo>
                    <a:pt x="101" y="140"/>
                    <a:pt x="101" y="140"/>
                    <a:pt x="101" y="140"/>
                  </a:cubicBezTo>
                  <a:cubicBezTo>
                    <a:pt x="101" y="139"/>
                    <a:pt x="102" y="139"/>
                    <a:pt x="102" y="139"/>
                  </a:cubicBezTo>
                  <a:cubicBezTo>
                    <a:pt x="102" y="139"/>
                    <a:pt x="102" y="139"/>
                    <a:pt x="102" y="138"/>
                  </a:cubicBezTo>
                  <a:cubicBezTo>
                    <a:pt x="102" y="138"/>
                    <a:pt x="102" y="138"/>
                    <a:pt x="102" y="138"/>
                  </a:cubicBezTo>
                  <a:cubicBezTo>
                    <a:pt x="102" y="138"/>
                    <a:pt x="102" y="137"/>
                    <a:pt x="103" y="137"/>
                  </a:cubicBezTo>
                  <a:cubicBezTo>
                    <a:pt x="103" y="137"/>
                    <a:pt x="103" y="137"/>
                    <a:pt x="103" y="137"/>
                  </a:cubicBezTo>
                  <a:cubicBezTo>
                    <a:pt x="103" y="136"/>
                    <a:pt x="103" y="136"/>
                    <a:pt x="104" y="136"/>
                  </a:cubicBezTo>
                  <a:cubicBezTo>
                    <a:pt x="104" y="136"/>
                    <a:pt x="104" y="136"/>
                    <a:pt x="104" y="136"/>
                  </a:cubicBezTo>
                  <a:cubicBezTo>
                    <a:pt x="104" y="135"/>
                    <a:pt x="105" y="135"/>
                    <a:pt x="105" y="135"/>
                  </a:cubicBezTo>
                  <a:cubicBezTo>
                    <a:pt x="105" y="135"/>
                    <a:pt x="105" y="135"/>
                    <a:pt x="105" y="135"/>
                  </a:cubicBezTo>
                  <a:cubicBezTo>
                    <a:pt x="106" y="135"/>
                    <a:pt x="106" y="135"/>
                    <a:pt x="106" y="135"/>
                  </a:cubicBezTo>
                  <a:cubicBezTo>
                    <a:pt x="106" y="134"/>
                    <a:pt x="107" y="134"/>
                    <a:pt x="107" y="134"/>
                  </a:cubicBezTo>
                  <a:cubicBezTo>
                    <a:pt x="107" y="134"/>
                    <a:pt x="107" y="134"/>
                    <a:pt x="108" y="134"/>
                  </a:cubicBezTo>
                  <a:cubicBezTo>
                    <a:pt x="108" y="134"/>
                    <a:pt x="108" y="134"/>
                    <a:pt x="108" y="134"/>
                  </a:cubicBezTo>
                  <a:cubicBezTo>
                    <a:pt x="108" y="134"/>
                    <a:pt x="109" y="134"/>
                    <a:pt x="109" y="134"/>
                  </a:cubicBezTo>
                  <a:cubicBezTo>
                    <a:pt x="120" y="134"/>
                    <a:pt x="130" y="125"/>
                    <a:pt x="130" y="113"/>
                  </a:cubicBezTo>
                  <a:cubicBezTo>
                    <a:pt x="130" y="102"/>
                    <a:pt x="120" y="92"/>
                    <a:pt x="109" y="92"/>
                  </a:cubicBezTo>
                  <a:cubicBezTo>
                    <a:pt x="107" y="92"/>
                    <a:pt x="105" y="93"/>
                    <a:pt x="103" y="93"/>
                  </a:cubicBezTo>
                  <a:cubicBezTo>
                    <a:pt x="102" y="94"/>
                    <a:pt x="100" y="95"/>
                    <a:pt x="98" y="95"/>
                  </a:cubicBezTo>
                  <a:cubicBezTo>
                    <a:pt x="94" y="95"/>
                    <a:pt x="91" y="91"/>
                    <a:pt x="91" y="87"/>
                  </a:cubicBezTo>
                  <a:cubicBezTo>
                    <a:pt x="91" y="71"/>
                    <a:pt x="77" y="57"/>
                    <a:pt x="61" y="57"/>
                  </a:cubicBezTo>
                  <a:cubicBezTo>
                    <a:pt x="44" y="57"/>
                    <a:pt x="31" y="71"/>
                    <a:pt x="31" y="87"/>
                  </a:cubicBezTo>
                  <a:cubicBezTo>
                    <a:pt x="31" y="104"/>
                    <a:pt x="44" y="117"/>
                    <a:pt x="61" y="117"/>
                  </a:cubicBezTo>
                  <a:cubicBezTo>
                    <a:pt x="65" y="117"/>
                    <a:pt x="69" y="120"/>
                    <a:pt x="69" y="125"/>
                  </a:cubicBezTo>
                  <a:cubicBezTo>
                    <a:pt x="69" y="129"/>
                    <a:pt x="65" y="132"/>
                    <a:pt x="61" y="132"/>
                  </a:cubicBezTo>
                  <a:cubicBezTo>
                    <a:pt x="36" y="132"/>
                    <a:pt x="16" y="112"/>
                    <a:pt x="16" y="87"/>
                  </a:cubicBezTo>
                  <a:cubicBezTo>
                    <a:pt x="16" y="62"/>
                    <a:pt x="36" y="42"/>
                    <a:pt x="61" y="42"/>
                  </a:cubicBezTo>
                  <a:cubicBezTo>
                    <a:pt x="82" y="42"/>
                    <a:pt x="101" y="57"/>
                    <a:pt x="105" y="77"/>
                  </a:cubicBezTo>
                  <a:cubicBezTo>
                    <a:pt x="106" y="77"/>
                    <a:pt x="108" y="77"/>
                    <a:pt x="109" y="77"/>
                  </a:cubicBezTo>
                  <a:cubicBezTo>
                    <a:pt x="129" y="77"/>
                    <a:pt x="145" y="93"/>
                    <a:pt x="145" y="113"/>
                  </a:cubicBezTo>
                  <a:cubicBezTo>
                    <a:pt x="145" y="126"/>
                    <a:pt x="138" y="138"/>
                    <a:pt x="127" y="144"/>
                  </a:cubicBezTo>
                  <a:cubicBezTo>
                    <a:pt x="132" y="150"/>
                    <a:pt x="136" y="156"/>
                    <a:pt x="137" y="164"/>
                  </a:cubicBezTo>
                  <a:cubicBezTo>
                    <a:pt x="138" y="173"/>
                    <a:pt x="136" y="183"/>
                    <a:pt x="130" y="191"/>
                  </a:cubicBezTo>
                  <a:close/>
                </a:path>
              </a:pathLst>
            </a:custGeom>
            <a:solidFill>
              <a:schemeClr val="dk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68" name="Google Shape;1668;p236"/>
            <p:cNvSpPr/>
            <p:nvPr/>
          </p:nvSpPr>
          <p:spPr>
            <a:xfrm>
              <a:off x="1444625" y="3622675"/>
              <a:ext cx="935038" cy="134938"/>
            </a:xfrm>
            <a:custGeom>
              <a:avLst/>
              <a:gdLst/>
              <a:ahLst/>
              <a:cxnLst/>
              <a:rect l="l" t="t" r="r" b="b"/>
              <a:pathLst>
                <a:path w="248" h="36" extrusionOk="0">
                  <a:moveTo>
                    <a:pt x="248" y="19"/>
                  </a:moveTo>
                  <a:cubicBezTo>
                    <a:pt x="248" y="28"/>
                    <a:pt x="240" y="36"/>
                    <a:pt x="230" y="36"/>
                  </a:cubicBezTo>
                  <a:cubicBezTo>
                    <a:pt x="18" y="36"/>
                    <a:pt x="18" y="36"/>
                    <a:pt x="18" y="36"/>
                  </a:cubicBezTo>
                  <a:cubicBezTo>
                    <a:pt x="8" y="36"/>
                    <a:pt x="0" y="28"/>
                    <a:pt x="0" y="19"/>
                  </a:cubicBezTo>
                  <a:cubicBezTo>
                    <a:pt x="0" y="19"/>
                    <a:pt x="0" y="19"/>
                    <a:pt x="0" y="19"/>
                  </a:cubicBezTo>
                  <a:cubicBezTo>
                    <a:pt x="0" y="8"/>
                    <a:pt x="8" y="0"/>
                    <a:pt x="18" y="0"/>
                  </a:cubicBezTo>
                  <a:cubicBezTo>
                    <a:pt x="230" y="0"/>
                    <a:pt x="230" y="0"/>
                    <a:pt x="230" y="0"/>
                  </a:cubicBezTo>
                  <a:cubicBezTo>
                    <a:pt x="240" y="0"/>
                    <a:pt x="248" y="8"/>
                    <a:pt x="248" y="19"/>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69" name="Google Shape;1669;p236"/>
            <p:cNvSpPr/>
            <p:nvPr/>
          </p:nvSpPr>
          <p:spPr>
            <a:xfrm>
              <a:off x="1568450" y="3810000"/>
              <a:ext cx="704850" cy="131763"/>
            </a:xfrm>
            <a:custGeom>
              <a:avLst/>
              <a:gdLst/>
              <a:ahLst/>
              <a:cxnLst/>
              <a:rect l="l" t="t" r="r" b="b"/>
              <a:pathLst>
                <a:path w="187" h="35" extrusionOk="0">
                  <a:moveTo>
                    <a:pt x="187" y="17"/>
                  </a:moveTo>
                  <a:cubicBezTo>
                    <a:pt x="187" y="27"/>
                    <a:pt x="179" y="35"/>
                    <a:pt x="169" y="35"/>
                  </a:cubicBezTo>
                  <a:cubicBezTo>
                    <a:pt x="18" y="35"/>
                    <a:pt x="18" y="35"/>
                    <a:pt x="18" y="35"/>
                  </a:cubicBezTo>
                  <a:cubicBezTo>
                    <a:pt x="8" y="35"/>
                    <a:pt x="0" y="27"/>
                    <a:pt x="0" y="17"/>
                  </a:cubicBezTo>
                  <a:cubicBezTo>
                    <a:pt x="0" y="17"/>
                    <a:pt x="0" y="17"/>
                    <a:pt x="0" y="17"/>
                  </a:cubicBezTo>
                  <a:cubicBezTo>
                    <a:pt x="0" y="7"/>
                    <a:pt x="8" y="0"/>
                    <a:pt x="18" y="0"/>
                  </a:cubicBezTo>
                  <a:cubicBezTo>
                    <a:pt x="169" y="0"/>
                    <a:pt x="169" y="0"/>
                    <a:pt x="169" y="0"/>
                  </a:cubicBezTo>
                  <a:cubicBezTo>
                    <a:pt x="179" y="0"/>
                    <a:pt x="187" y="7"/>
                    <a:pt x="187" y="17"/>
                  </a:cubicBezTo>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670" name="Google Shape;1670;p236"/>
            <p:cNvSpPr/>
            <p:nvPr/>
          </p:nvSpPr>
          <p:spPr>
            <a:xfrm>
              <a:off x="1673225" y="3990975"/>
              <a:ext cx="495300" cy="104775"/>
            </a:xfrm>
            <a:custGeom>
              <a:avLst/>
              <a:gdLst/>
              <a:ahLst/>
              <a:cxnLst/>
              <a:rect l="l" t="t" r="r" b="b"/>
              <a:pathLst>
                <a:path w="131" h="28" extrusionOk="0">
                  <a:moveTo>
                    <a:pt x="0" y="0"/>
                  </a:moveTo>
                  <a:cubicBezTo>
                    <a:pt x="11" y="17"/>
                    <a:pt x="36" y="28"/>
                    <a:pt x="65" y="28"/>
                  </a:cubicBezTo>
                  <a:cubicBezTo>
                    <a:pt x="95" y="28"/>
                    <a:pt x="120" y="17"/>
                    <a:pt x="131" y="0"/>
                  </a:cubicBezTo>
                  <a:cubicBezTo>
                    <a:pt x="0" y="0"/>
                    <a:pt x="0" y="0"/>
                    <a:pt x="0" y="0"/>
                  </a:cubicBezTo>
                  <a:close/>
                </a:path>
              </a:pathLst>
            </a:cu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671" name="Google Shape;1671;p236"/>
          <p:cNvSpPr txBox="1"/>
          <p:nvPr/>
        </p:nvSpPr>
        <p:spPr>
          <a:xfrm>
            <a:off x="1301630" y="2478838"/>
            <a:ext cx="44704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Can be used on any model and are applied after the model has been trained</a:t>
            </a:r>
            <a:endParaRPr sz="2200" b="0" i="0" u="none" strike="noStrike" cap="none">
              <a:solidFill>
                <a:srgbClr val="44494E"/>
              </a:solidFill>
              <a:latin typeface="Open Sans"/>
              <a:ea typeface="Open Sans"/>
              <a:cs typeface="Open Sans"/>
              <a:sym typeface="Open Sans"/>
            </a:endParaRPr>
          </a:p>
        </p:txBody>
      </p:sp>
      <p:sp>
        <p:nvSpPr>
          <p:cNvPr id="1672" name="Google Shape;1672;p236"/>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b="1">
                <a:latin typeface="Open Sans"/>
                <a:ea typeface="Open Sans"/>
                <a:cs typeface="Open Sans"/>
                <a:sym typeface="Open Sans"/>
              </a:rPr>
              <a:t>Model-Specific or Model-Agnostic</a:t>
            </a:r>
            <a:endParaRPr sz="3200" b="1">
              <a:latin typeface="Open Sans"/>
              <a:ea typeface="Open Sans"/>
              <a:cs typeface="Open Sans"/>
              <a:sym typeface="Open Sans"/>
            </a:endParaRPr>
          </a:p>
        </p:txBody>
      </p:sp>
      <p:pic>
        <p:nvPicPr>
          <p:cNvPr id="1673" name="Google Shape;1673;p236"/>
          <p:cNvPicPr preferRelativeResize="0"/>
          <p:nvPr/>
        </p:nvPicPr>
        <p:blipFill rotWithShape="1">
          <a:blip r:embed="rId3">
            <a:alphaModFix/>
          </a:blip>
          <a:srcRect/>
          <a:stretch/>
        </p:blipFill>
        <p:spPr>
          <a:xfrm>
            <a:off x="3256742" y="774466"/>
            <a:ext cx="9503505" cy="310537"/>
          </a:xfrm>
          <a:prstGeom prst="rect">
            <a:avLst/>
          </a:prstGeom>
          <a:noFill/>
          <a:ln>
            <a:noFill/>
          </a:ln>
        </p:spPr>
      </p:pic>
      <p:sp>
        <p:nvSpPr>
          <p:cNvPr id="1674" name="Google Shape;1674;p236"/>
          <p:cNvSpPr txBox="1"/>
          <p:nvPr/>
        </p:nvSpPr>
        <p:spPr>
          <a:xfrm>
            <a:off x="10500413" y="2492235"/>
            <a:ext cx="4516748" cy="1107996"/>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Works by analyzing feature input and output pairs </a:t>
            </a:r>
            <a:endParaRPr sz="1400" b="0" i="0" u="none" strike="noStrike" cap="none">
              <a:solidFill>
                <a:srgbClr val="000000"/>
              </a:solidFill>
              <a:latin typeface="Arial"/>
              <a:ea typeface="Arial"/>
              <a:cs typeface="Arial"/>
              <a:sym typeface="Arial"/>
            </a:endParaRPr>
          </a:p>
        </p:txBody>
      </p:sp>
      <p:cxnSp>
        <p:nvCxnSpPr>
          <p:cNvPr id="1675" name="Google Shape;1675;p236"/>
          <p:cNvCxnSpPr/>
          <p:nvPr/>
        </p:nvCxnSpPr>
        <p:spPr>
          <a:xfrm rot="10800000">
            <a:off x="6162431" y="3118479"/>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676" name="Google Shape;1676;p236"/>
          <p:cNvCxnSpPr/>
          <p:nvPr/>
        </p:nvCxnSpPr>
        <p:spPr>
          <a:xfrm rot="10800000" flipH="1">
            <a:off x="9437298" y="2971595"/>
            <a:ext cx="776274" cy="1125168"/>
          </a:xfrm>
          <a:prstGeom prst="straightConnector1">
            <a:avLst/>
          </a:prstGeom>
          <a:noFill/>
          <a:ln w="28575" cap="flat" cmpd="sng">
            <a:solidFill>
              <a:srgbClr val="5597D3"/>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4"/>
                                        </p:tgtEl>
                                        <p:attrNameLst>
                                          <p:attrName>style.visibility</p:attrName>
                                        </p:attrNameLst>
                                      </p:cBhvr>
                                      <p:to>
                                        <p:strVal val="visible"/>
                                      </p:to>
                                    </p:set>
                                    <p:animEffect transition="in" filter="fade">
                                      <p:cBhvr>
                                        <p:cTn id="7" dur="1000"/>
                                        <p:tgtEl>
                                          <p:spTgt spid="1664"/>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671">
                                            <p:txEl>
                                              <p:pRg st="0" end="0"/>
                                            </p:txEl>
                                          </p:spTgt>
                                        </p:tgtEl>
                                        <p:attrNameLst>
                                          <p:attrName>style.visibility</p:attrName>
                                        </p:attrNameLst>
                                      </p:cBhvr>
                                      <p:to>
                                        <p:strVal val="visible"/>
                                      </p:to>
                                    </p:set>
                                    <p:anim calcmode="lin" valueType="num">
                                      <p:cBhvr additive="base">
                                        <p:cTn id="11" dur="500"/>
                                        <p:tgtEl>
                                          <p:spTgt spid="1671">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671">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674">
                                            <p:txEl>
                                              <p:pRg st="0" end="0"/>
                                            </p:txEl>
                                          </p:spTgt>
                                        </p:tgtEl>
                                        <p:attrNameLst>
                                          <p:attrName>style.visibility</p:attrName>
                                        </p:attrNameLst>
                                      </p:cBhvr>
                                      <p:to>
                                        <p:strVal val="visible"/>
                                      </p:to>
                                    </p:set>
                                    <p:anim calcmode="lin" valueType="num">
                                      <p:cBhvr additive="base">
                                        <p:cTn id="16" dur="500"/>
                                        <p:tgtEl>
                                          <p:spTgt spid="1674">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674">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23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Scope of Interpretability</a:t>
            </a:r>
            <a:endParaRPr/>
          </a:p>
        </p:txBody>
      </p:sp>
      <p:pic>
        <p:nvPicPr>
          <p:cNvPr id="1683" name="Google Shape;1683;p237"/>
          <p:cNvPicPr preferRelativeResize="0"/>
          <p:nvPr/>
        </p:nvPicPr>
        <p:blipFill rotWithShape="1">
          <a:blip r:embed="rId3">
            <a:alphaModFix/>
          </a:blip>
          <a:srcRect/>
          <a:stretch/>
        </p:blipFill>
        <p:spPr>
          <a:xfrm>
            <a:off x="4117043" y="682474"/>
            <a:ext cx="8225120" cy="352068"/>
          </a:xfrm>
          <a:prstGeom prst="rect">
            <a:avLst/>
          </a:prstGeom>
          <a:noFill/>
          <a:ln>
            <a:noFill/>
          </a:ln>
        </p:spPr>
      </p:pic>
      <p:sp>
        <p:nvSpPr>
          <p:cNvPr id="1684" name="Google Shape;1684;p237"/>
          <p:cNvSpPr/>
          <p:nvPr/>
        </p:nvSpPr>
        <p:spPr>
          <a:xfrm>
            <a:off x="3615382" y="1633920"/>
            <a:ext cx="952716" cy="963822"/>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85" name="Google Shape;1685;p237"/>
          <p:cNvGrpSpPr/>
          <p:nvPr/>
        </p:nvGrpSpPr>
        <p:grpSpPr>
          <a:xfrm>
            <a:off x="4289332" y="1716451"/>
            <a:ext cx="8879842" cy="798386"/>
            <a:chOff x="4702175" y="2133408"/>
            <a:chExt cx="7613650" cy="638742"/>
          </a:xfrm>
        </p:grpSpPr>
        <p:sp>
          <p:nvSpPr>
            <p:cNvPr id="1686" name="Google Shape;1686;p237"/>
            <p:cNvSpPr/>
            <p:nvPr/>
          </p:nvSpPr>
          <p:spPr>
            <a:xfrm>
              <a:off x="4702175" y="2133408"/>
              <a:ext cx="7613650" cy="638742"/>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7" name="Google Shape;1687;p237"/>
            <p:cNvSpPr/>
            <p:nvPr/>
          </p:nvSpPr>
          <p:spPr>
            <a:xfrm>
              <a:off x="5321931" y="2281056"/>
              <a:ext cx="4723971" cy="344696"/>
            </a:xfrm>
            <a:prstGeom prst="rect">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Algorithm Transparency</a:t>
              </a:r>
              <a:endParaRPr sz="1400" b="0" i="0" u="none" strike="noStrike" cap="none">
                <a:solidFill>
                  <a:srgbClr val="000000"/>
                </a:solidFill>
                <a:latin typeface="Arial"/>
                <a:ea typeface="Arial"/>
                <a:cs typeface="Arial"/>
                <a:sym typeface="Arial"/>
              </a:endParaRPr>
            </a:p>
          </p:txBody>
        </p:sp>
      </p:grpSp>
      <p:sp>
        <p:nvSpPr>
          <p:cNvPr id="1688" name="Google Shape;1688;p237"/>
          <p:cNvSpPr/>
          <p:nvPr/>
        </p:nvSpPr>
        <p:spPr>
          <a:xfrm>
            <a:off x="3615382" y="2750678"/>
            <a:ext cx="952716" cy="963822"/>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89" name="Google Shape;1689;p237"/>
          <p:cNvGrpSpPr/>
          <p:nvPr/>
        </p:nvGrpSpPr>
        <p:grpSpPr>
          <a:xfrm>
            <a:off x="4289332" y="2833209"/>
            <a:ext cx="8879842" cy="798386"/>
            <a:chOff x="4702175" y="3026863"/>
            <a:chExt cx="7613650" cy="638742"/>
          </a:xfrm>
        </p:grpSpPr>
        <p:sp>
          <p:nvSpPr>
            <p:cNvPr id="1690" name="Google Shape;1690;p237"/>
            <p:cNvSpPr/>
            <p:nvPr/>
          </p:nvSpPr>
          <p:spPr>
            <a:xfrm>
              <a:off x="4702175" y="3026863"/>
              <a:ext cx="7613650" cy="638742"/>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1" name="Google Shape;1691;p237"/>
            <p:cNvSpPr/>
            <p:nvPr/>
          </p:nvSpPr>
          <p:spPr>
            <a:xfrm>
              <a:off x="5321930" y="3146766"/>
              <a:ext cx="4966817" cy="344696"/>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Global, Holistic Model Interpretability</a:t>
              </a:r>
              <a:endParaRPr sz="1400" b="0" i="0" u="none" strike="noStrike" cap="none">
                <a:solidFill>
                  <a:srgbClr val="000000"/>
                </a:solidFill>
                <a:latin typeface="Arial"/>
                <a:ea typeface="Arial"/>
                <a:cs typeface="Arial"/>
                <a:sym typeface="Arial"/>
              </a:endParaRPr>
            </a:p>
          </p:txBody>
        </p:sp>
      </p:grpSp>
      <p:sp>
        <p:nvSpPr>
          <p:cNvPr id="1692" name="Google Shape;1692;p237"/>
          <p:cNvSpPr/>
          <p:nvPr/>
        </p:nvSpPr>
        <p:spPr>
          <a:xfrm>
            <a:off x="3615382" y="3867437"/>
            <a:ext cx="952716" cy="963822"/>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693" name="Google Shape;1693;p237"/>
          <p:cNvGrpSpPr/>
          <p:nvPr/>
        </p:nvGrpSpPr>
        <p:grpSpPr>
          <a:xfrm>
            <a:off x="4289332" y="3949965"/>
            <a:ext cx="8879842" cy="798385"/>
            <a:chOff x="4702175" y="3920318"/>
            <a:chExt cx="7613650" cy="638742"/>
          </a:xfrm>
        </p:grpSpPr>
        <p:sp>
          <p:nvSpPr>
            <p:cNvPr id="1694" name="Google Shape;1694;p237"/>
            <p:cNvSpPr/>
            <p:nvPr/>
          </p:nvSpPr>
          <p:spPr>
            <a:xfrm>
              <a:off x="4702175" y="392031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5" name="Google Shape;1695;p237"/>
            <p:cNvSpPr/>
            <p:nvPr/>
          </p:nvSpPr>
          <p:spPr>
            <a:xfrm>
              <a:off x="5294263" y="4141599"/>
              <a:ext cx="6050671" cy="319350"/>
            </a:xfrm>
            <a:prstGeom prst="rect">
              <a:avLst/>
            </a:prstGeom>
            <a:solidFill>
              <a:srgbClr val="83978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chemeClr val="lt1"/>
                  </a:solidFill>
                  <a:latin typeface="Open Sans"/>
                  <a:ea typeface="Open Sans"/>
                  <a:cs typeface="Open Sans"/>
                  <a:sym typeface="Open Sans"/>
                </a:rPr>
                <a:t>Global Model Interpretability on a Modular Level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1696" name="Google Shape;1696;p237"/>
          <p:cNvSpPr/>
          <p:nvPr/>
        </p:nvSpPr>
        <p:spPr>
          <a:xfrm>
            <a:off x="3615382" y="4984197"/>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697" name="Google Shape;1697;p237"/>
          <p:cNvGrpSpPr/>
          <p:nvPr/>
        </p:nvGrpSpPr>
        <p:grpSpPr>
          <a:xfrm>
            <a:off x="4289332" y="5066728"/>
            <a:ext cx="8879842" cy="798386"/>
            <a:chOff x="4702175" y="4813773"/>
            <a:chExt cx="7613650" cy="638742"/>
          </a:xfrm>
        </p:grpSpPr>
        <p:sp>
          <p:nvSpPr>
            <p:cNvPr id="1698" name="Google Shape;1698;p237"/>
            <p:cNvSpPr/>
            <p:nvPr/>
          </p:nvSpPr>
          <p:spPr>
            <a:xfrm>
              <a:off x="4702175" y="481377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99" name="Google Shape;1699;p237"/>
            <p:cNvSpPr/>
            <p:nvPr/>
          </p:nvSpPr>
          <p:spPr>
            <a:xfrm>
              <a:off x="5321930" y="4947301"/>
              <a:ext cx="5560945" cy="344696"/>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Local Interpretability for a Single Prediction</a:t>
              </a:r>
              <a:endParaRPr sz="1400" b="0" i="0" u="none" strike="noStrike" cap="none">
                <a:solidFill>
                  <a:srgbClr val="000000"/>
                </a:solidFill>
                <a:latin typeface="Arial"/>
                <a:ea typeface="Arial"/>
                <a:cs typeface="Arial"/>
                <a:sym typeface="Arial"/>
              </a:endParaRPr>
            </a:p>
          </p:txBody>
        </p:sp>
      </p:grpSp>
      <p:sp>
        <p:nvSpPr>
          <p:cNvPr id="1700" name="Google Shape;1700;p237"/>
          <p:cNvSpPr/>
          <p:nvPr/>
        </p:nvSpPr>
        <p:spPr>
          <a:xfrm>
            <a:off x="5012156" y="6056715"/>
            <a:ext cx="7085594"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
        <p:nvSpPr>
          <p:cNvPr id="1701" name="Google Shape;1701;p237"/>
          <p:cNvSpPr/>
          <p:nvPr/>
        </p:nvSpPr>
        <p:spPr>
          <a:xfrm>
            <a:off x="4996413" y="7267316"/>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
        <p:nvSpPr>
          <p:cNvPr id="1702" name="Google Shape;1702;p237"/>
          <p:cNvSpPr/>
          <p:nvPr/>
        </p:nvSpPr>
        <p:spPr>
          <a:xfrm>
            <a:off x="3615370" y="6082608"/>
            <a:ext cx="952716" cy="963822"/>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3" name="Google Shape;1703;p237"/>
          <p:cNvSpPr/>
          <p:nvPr/>
        </p:nvSpPr>
        <p:spPr>
          <a:xfrm>
            <a:off x="4289320" y="6165139"/>
            <a:ext cx="8879842" cy="798386"/>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04" name="Google Shape;1704;p237"/>
          <p:cNvSpPr/>
          <p:nvPr/>
        </p:nvSpPr>
        <p:spPr>
          <a:xfrm>
            <a:off x="4996413" y="6349095"/>
            <a:ext cx="64857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Local Interpretability for a Group of Predictions</a:t>
            </a:r>
            <a:endParaRPr sz="1400" b="0" i="0" u="none" strike="noStrike" cap="none">
              <a:solidFill>
                <a:srgbClr val="000000"/>
              </a:solidFill>
              <a:latin typeface="Arial"/>
              <a:ea typeface="Arial"/>
              <a:cs typeface="Arial"/>
              <a:sym typeface="Arial"/>
            </a:endParaRPr>
          </a:p>
        </p:txBody>
      </p:sp>
      <p:sp>
        <p:nvSpPr>
          <p:cNvPr id="1705" name="Google Shape;1705;p237"/>
          <p:cNvSpPr/>
          <p:nvPr/>
        </p:nvSpPr>
        <p:spPr>
          <a:xfrm>
            <a:off x="5687699" y="7034600"/>
            <a:ext cx="6485761" cy="4252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Shield against Malicious Digital Actions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238"/>
          <p:cNvSpPr/>
          <p:nvPr/>
        </p:nvSpPr>
        <p:spPr>
          <a:xfrm>
            <a:off x="10362103" y="2250572"/>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p238"/>
          <p:cNvSpPr/>
          <p:nvPr/>
        </p:nvSpPr>
        <p:spPr>
          <a:xfrm>
            <a:off x="1138687" y="2227832"/>
            <a:ext cx="4796287" cy="1636802"/>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3" name="Google Shape;1713;p238"/>
          <p:cNvSpPr txBox="1"/>
          <p:nvPr/>
        </p:nvSpPr>
        <p:spPr>
          <a:xfrm>
            <a:off x="1138687" y="2426183"/>
            <a:ext cx="4796287"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Deals with how the algorithm learns a model and the types of relationships from the given data</a:t>
            </a:r>
            <a:endParaRPr sz="2200" b="0" i="0" u="none" strike="noStrike" cap="none">
              <a:solidFill>
                <a:srgbClr val="44494E"/>
              </a:solidFill>
              <a:latin typeface="Open Sans"/>
              <a:ea typeface="Open Sans"/>
              <a:cs typeface="Open Sans"/>
              <a:sym typeface="Open Sans"/>
            </a:endParaRPr>
          </a:p>
        </p:txBody>
      </p:sp>
      <p:sp>
        <p:nvSpPr>
          <p:cNvPr id="1714" name="Google Shape;1714;p238"/>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b="1">
                <a:latin typeface="Open Sans"/>
                <a:ea typeface="Open Sans"/>
                <a:cs typeface="Open Sans"/>
                <a:sym typeface="Open Sans"/>
              </a:rPr>
              <a:t>Algorithm</a:t>
            </a:r>
            <a:r>
              <a:rPr lang="en-IN">
                <a:latin typeface="Open Sans"/>
                <a:ea typeface="Open Sans"/>
                <a:cs typeface="Open Sans"/>
                <a:sym typeface="Open Sans"/>
              </a:rPr>
              <a:t> </a:t>
            </a:r>
            <a:r>
              <a:rPr lang="en-IN" b="1">
                <a:latin typeface="Open Sans"/>
                <a:ea typeface="Open Sans"/>
                <a:cs typeface="Open Sans"/>
                <a:sym typeface="Open Sans"/>
              </a:rPr>
              <a:t>Transparency</a:t>
            </a:r>
            <a:endParaRPr sz="3200" b="1">
              <a:latin typeface="Open Sans"/>
              <a:ea typeface="Open Sans"/>
              <a:cs typeface="Open Sans"/>
              <a:sym typeface="Open Sans"/>
            </a:endParaRPr>
          </a:p>
        </p:txBody>
      </p:sp>
      <p:pic>
        <p:nvPicPr>
          <p:cNvPr id="1715" name="Google Shape;1715;p238"/>
          <p:cNvPicPr preferRelativeResize="0"/>
          <p:nvPr/>
        </p:nvPicPr>
        <p:blipFill rotWithShape="1">
          <a:blip r:embed="rId3">
            <a:alphaModFix/>
          </a:blip>
          <a:srcRect/>
          <a:stretch/>
        </p:blipFill>
        <p:spPr>
          <a:xfrm>
            <a:off x="4081426" y="774466"/>
            <a:ext cx="7854136" cy="310537"/>
          </a:xfrm>
          <a:prstGeom prst="rect">
            <a:avLst/>
          </a:prstGeom>
          <a:noFill/>
          <a:ln>
            <a:noFill/>
          </a:ln>
        </p:spPr>
      </p:pic>
      <p:sp>
        <p:nvSpPr>
          <p:cNvPr id="1716" name="Google Shape;1716;p238"/>
          <p:cNvSpPr txBox="1"/>
          <p:nvPr/>
        </p:nvSpPr>
        <p:spPr>
          <a:xfrm>
            <a:off x="10500413" y="2492235"/>
            <a:ext cx="4516748" cy="1107996"/>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Requires the knowledge of the algorithm and not of the data or trained model</a:t>
            </a:r>
            <a:endParaRPr sz="2200" b="0" i="0" u="none" strike="noStrike" cap="none">
              <a:solidFill>
                <a:srgbClr val="44494E"/>
              </a:solidFill>
              <a:latin typeface="Open Sans"/>
              <a:ea typeface="Open Sans"/>
              <a:cs typeface="Open Sans"/>
              <a:sym typeface="Open Sans"/>
            </a:endParaRPr>
          </a:p>
        </p:txBody>
      </p:sp>
      <p:cxnSp>
        <p:nvCxnSpPr>
          <p:cNvPr id="1717" name="Google Shape;1717;p238"/>
          <p:cNvCxnSpPr/>
          <p:nvPr/>
        </p:nvCxnSpPr>
        <p:spPr>
          <a:xfrm rot="10800000">
            <a:off x="6162431" y="3118479"/>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718" name="Google Shape;1718;p238"/>
          <p:cNvCxnSpPr/>
          <p:nvPr/>
        </p:nvCxnSpPr>
        <p:spPr>
          <a:xfrm rot="10800000" flipH="1">
            <a:off x="9299275" y="2971595"/>
            <a:ext cx="914297" cy="1125168"/>
          </a:xfrm>
          <a:prstGeom prst="straightConnector1">
            <a:avLst/>
          </a:prstGeom>
          <a:noFill/>
          <a:ln w="28575" cap="flat" cmpd="sng">
            <a:solidFill>
              <a:srgbClr val="5597D3"/>
            </a:solidFill>
            <a:prstDash val="solid"/>
            <a:round/>
            <a:headEnd type="none" w="sm" len="sm"/>
            <a:tailEnd type="stealth" w="med" len="med"/>
          </a:ln>
        </p:spPr>
      </p:cxnSp>
      <p:grpSp>
        <p:nvGrpSpPr>
          <p:cNvPr id="1719" name="Google Shape;1719;p238"/>
          <p:cNvGrpSpPr/>
          <p:nvPr/>
        </p:nvGrpSpPr>
        <p:grpSpPr>
          <a:xfrm>
            <a:off x="7064392" y="3897125"/>
            <a:ext cx="2364512" cy="3578805"/>
            <a:chOff x="3325813" y="1277938"/>
            <a:chExt cx="2284413" cy="3457575"/>
          </a:xfrm>
        </p:grpSpPr>
        <p:sp>
          <p:nvSpPr>
            <p:cNvPr id="1720" name="Google Shape;1720;p238"/>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1" name="Google Shape;1721;p238"/>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2" name="Google Shape;1722;p238"/>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3" name="Google Shape;1723;p238"/>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4" name="Google Shape;1724;p238"/>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5" name="Google Shape;1725;p238"/>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6" name="Google Shape;1726;p238"/>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7" name="Google Shape;1727;p238"/>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8" name="Google Shape;1728;p238"/>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29" name="Google Shape;1729;p238"/>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0" name="Google Shape;1730;p238"/>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1" name="Google Shape;1731;p238"/>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2" name="Google Shape;1732;p238"/>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3" name="Google Shape;1733;p238"/>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4" name="Google Shape;1734;p238"/>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35" name="Google Shape;1735;p238"/>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13">
                                            <p:txEl>
                                              <p:pRg st="0" end="0"/>
                                            </p:txEl>
                                          </p:spTgt>
                                        </p:tgtEl>
                                        <p:attrNameLst>
                                          <p:attrName>style.visibility</p:attrName>
                                        </p:attrNameLst>
                                      </p:cBhvr>
                                      <p:to>
                                        <p:strVal val="visible"/>
                                      </p:to>
                                    </p:set>
                                    <p:anim calcmode="lin" valueType="num">
                                      <p:cBhvr additive="base">
                                        <p:cTn id="7" dur="500"/>
                                        <p:tgtEl>
                                          <p:spTgt spid="1713">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1713">
                                            <p:txEl>
                                              <p:pRg st="0" end="0"/>
                                            </p:txEl>
                                          </p:spTgt>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716">
                                            <p:txEl>
                                              <p:pRg st="0" end="0"/>
                                            </p:txEl>
                                          </p:spTgt>
                                        </p:tgtEl>
                                        <p:attrNameLst>
                                          <p:attrName>style.visibility</p:attrName>
                                        </p:attrNameLst>
                                      </p:cBhvr>
                                      <p:to>
                                        <p:strVal val="visible"/>
                                      </p:to>
                                    </p:set>
                                    <p:anim calcmode="lin" valueType="num">
                                      <p:cBhvr additive="base">
                                        <p:cTn id="12" dur="500"/>
                                        <p:tgtEl>
                                          <p:spTgt spid="1716">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716">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719"/>
                                        </p:tgtEl>
                                        <p:attrNameLst>
                                          <p:attrName>style.visibility</p:attrName>
                                        </p:attrNameLst>
                                      </p:cBhvr>
                                      <p:to>
                                        <p:strVal val="visible"/>
                                      </p:to>
                                    </p:set>
                                    <p:animEffect transition="in" filter="fade">
                                      <p:cBhvr>
                                        <p:cTn id="17" dur="1000"/>
                                        <p:tgtEl>
                                          <p:spTgt spid="1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239"/>
          <p:cNvSpPr/>
          <p:nvPr/>
        </p:nvSpPr>
        <p:spPr>
          <a:xfrm>
            <a:off x="10742541" y="3127458"/>
            <a:ext cx="4796287" cy="1836914"/>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2" name="Google Shape;1742;p239"/>
          <p:cNvSpPr/>
          <p:nvPr/>
        </p:nvSpPr>
        <p:spPr>
          <a:xfrm>
            <a:off x="623298" y="3162296"/>
            <a:ext cx="4796287" cy="186893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3" name="Google Shape;1743;p239"/>
          <p:cNvSpPr txBox="1">
            <a:spLocks noGrp="1"/>
          </p:cNvSpPr>
          <p:nvPr>
            <p:ph type="title"/>
          </p:nvPr>
        </p:nvSpPr>
        <p:spPr>
          <a:xfrm>
            <a:off x="3484132" y="242490"/>
            <a:ext cx="8850701"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Global, Holistic Model Interpretability</a:t>
            </a:r>
            <a:endParaRPr sz="3200" b="1">
              <a:latin typeface="Open Sans"/>
              <a:ea typeface="Open Sans"/>
              <a:cs typeface="Open Sans"/>
              <a:sym typeface="Open Sans"/>
            </a:endParaRPr>
          </a:p>
        </p:txBody>
      </p:sp>
      <p:pic>
        <p:nvPicPr>
          <p:cNvPr id="1744" name="Google Shape;1744;p239"/>
          <p:cNvPicPr preferRelativeResize="0"/>
          <p:nvPr/>
        </p:nvPicPr>
        <p:blipFill rotWithShape="1">
          <a:blip r:embed="rId3">
            <a:alphaModFix/>
          </a:blip>
          <a:srcRect/>
          <a:stretch/>
        </p:blipFill>
        <p:spPr>
          <a:xfrm>
            <a:off x="2258873" y="774466"/>
            <a:ext cx="11499242" cy="310537"/>
          </a:xfrm>
          <a:prstGeom prst="rect">
            <a:avLst/>
          </a:prstGeom>
          <a:noFill/>
          <a:ln>
            <a:noFill/>
          </a:ln>
        </p:spPr>
      </p:pic>
      <p:cxnSp>
        <p:nvCxnSpPr>
          <p:cNvPr id="1745" name="Google Shape;1745;p239"/>
          <p:cNvCxnSpPr/>
          <p:nvPr/>
        </p:nvCxnSpPr>
        <p:spPr>
          <a:xfrm rot="10800000">
            <a:off x="5566936" y="3973324"/>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746" name="Google Shape;1746;p239"/>
          <p:cNvCxnSpPr/>
          <p:nvPr/>
        </p:nvCxnSpPr>
        <p:spPr>
          <a:xfrm rot="10800000" flipH="1">
            <a:off x="9429707" y="3973324"/>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747" name="Google Shape;1747;p239"/>
          <p:cNvGrpSpPr/>
          <p:nvPr/>
        </p:nvGrpSpPr>
        <p:grpSpPr>
          <a:xfrm>
            <a:off x="7065195" y="4679532"/>
            <a:ext cx="2364512" cy="3578805"/>
            <a:chOff x="3325813" y="1277938"/>
            <a:chExt cx="2284413" cy="3457575"/>
          </a:xfrm>
        </p:grpSpPr>
        <p:sp>
          <p:nvSpPr>
            <p:cNvPr id="1748" name="Google Shape;1748;p239"/>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49" name="Google Shape;1749;p239"/>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0" name="Google Shape;1750;p239"/>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1" name="Google Shape;1751;p239"/>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2" name="Google Shape;1752;p239"/>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3" name="Google Shape;1753;p239"/>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4" name="Google Shape;1754;p239"/>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5" name="Google Shape;1755;p239"/>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6" name="Google Shape;1756;p239"/>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7" name="Google Shape;1757;p239"/>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8" name="Google Shape;1758;p239"/>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59" name="Google Shape;1759;p239"/>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60" name="Google Shape;1760;p239"/>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61" name="Google Shape;1761;p239"/>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62" name="Google Shape;1762;p239"/>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63" name="Google Shape;1763;p239"/>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764" name="Google Shape;1764;p239"/>
          <p:cNvSpPr txBox="1"/>
          <p:nvPr/>
        </p:nvSpPr>
        <p:spPr>
          <a:xfrm>
            <a:off x="10704747" y="3419346"/>
            <a:ext cx="4796287"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Deals with the understanding of how the model makes decision with a holistic view of features</a:t>
            </a:r>
            <a:endParaRPr sz="2200" b="0" i="0" u="none" strike="noStrike" cap="none">
              <a:solidFill>
                <a:srgbClr val="44494E"/>
              </a:solidFill>
              <a:latin typeface="Open Sans"/>
              <a:ea typeface="Open Sans"/>
              <a:cs typeface="Open Sans"/>
              <a:sym typeface="Open Sans"/>
            </a:endParaRPr>
          </a:p>
        </p:txBody>
      </p:sp>
      <p:sp>
        <p:nvSpPr>
          <p:cNvPr id="1765" name="Google Shape;1765;p239"/>
          <p:cNvSpPr txBox="1"/>
          <p:nvPr/>
        </p:nvSpPr>
        <p:spPr>
          <a:xfrm>
            <a:off x="693182" y="3357405"/>
            <a:ext cx="4656518" cy="1446509"/>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Requires the output of a trained model, knowledge of the algorithm used in the model and the given data</a:t>
            </a:r>
            <a:endParaRPr sz="2200" b="0" i="0" u="none" strike="noStrike" cap="none">
              <a:solidFill>
                <a:srgbClr val="44494E"/>
              </a:solidFill>
              <a:latin typeface="Open Sans"/>
              <a:ea typeface="Open Sans"/>
              <a:cs typeface="Open Sans"/>
              <a:sym typeface="Open Sans"/>
            </a:endParaRPr>
          </a:p>
        </p:txBody>
      </p:sp>
      <p:sp>
        <p:nvSpPr>
          <p:cNvPr id="1766" name="Google Shape;1766;p239"/>
          <p:cNvSpPr/>
          <p:nvPr/>
        </p:nvSpPr>
        <p:spPr>
          <a:xfrm>
            <a:off x="6329618" y="1499935"/>
            <a:ext cx="3835665" cy="1857470"/>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7" name="Google Shape;1767;p239"/>
          <p:cNvSpPr txBox="1"/>
          <p:nvPr/>
        </p:nvSpPr>
        <p:spPr>
          <a:xfrm>
            <a:off x="6298943" y="1715787"/>
            <a:ext cx="4071192"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Helps to understand the distribution of target outcome based on the features</a:t>
            </a:r>
            <a:endParaRPr sz="2200" b="0" i="0" u="none" strike="noStrike" cap="none">
              <a:solidFill>
                <a:srgbClr val="44494E"/>
              </a:solidFill>
              <a:latin typeface="Open Sans"/>
              <a:ea typeface="Open Sans"/>
              <a:cs typeface="Open Sans"/>
              <a:sym typeface="Open Sans"/>
            </a:endParaRPr>
          </a:p>
        </p:txBody>
      </p:sp>
      <p:cxnSp>
        <p:nvCxnSpPr>
          <p:cNvPr id="1768" name="Google Shape;1768;p239"/>
          <p:cNvCxnSpPr/>
          <p:nvPr/>
        </p:nvCxnSpPr>
        <p:spPr>
          <a:xfrm rot="10800000" flipH="1">
            <a:off x="8306815" y="3558097"/>
            <a:ext cx="12324" cy="996187"/>
          </a:xfrm>
          <a:prstGeom prst="straightConnector1">
            <a:avLst/>
          </a:prstGeom>
          <a:noFill/>
          <a:ln w="28575" cap="flat" cmpd="sng">
            <a:solidFill>
              <a:srgbClr val="5597D3"/>
            </a:solidFill>
            <a:prstDash val="solid"/>
            <a:round/>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childTnLst>
                                </p:cTn>
                              </p:par>
                              <p:par>
                                <p:cTn id="8" presetID="23" presetClass="entr" presetSubtype="16" fill="hold" nodeType="withEffect">
                                  <p:stCondLst>
                                    <p:cond delay="0"/>
                                  </p:stCondLst>
                                  <p:childTnLst>
                                    <p:set>
                                      <p:cBhvr>
                                        <p:cTn id="9" dur="1" fill="hold">
                                          <p:stCondLst>
                                            <p:cond delay="0"/>
                                          </p:stCondLst>
                                        </p:cTn>
                                        <p:tgtEl>
                                          <p:spTgt spid="1764">
                                            <p:txEl>
                                              <p:pRg st="0" end="0"/>
                                            </p:txEl>
                                          </p:spTgt>
                                        </p:tgtEl>
                                        <p:attrNameLst>
                                          <p:attrName>style.visibility</p:attrName>
                                        </p:attrNameLst>
                                      </p:cBhvr>
                                      <p:to>
                                        <p:strVal val="visible"/>
                                      </p:to>
                                    </p:set>
                                    <p:anim calcmode="lin" valueType="num">
                                      <p:cBhvr additive="base">
                                        <p:cTn id="10" dur="500"/>
                                        <p:tgtEl>
                                          <p:spTgt spid="1764">
                                            <p:txEl>
                                              <p:pRg st="0" end="0"/>
                                            </p:txEl>
                                          </p:spTgt>
                                        </p:tgtEl>
                                        <p:attrNameLst>
                                          <p:attrName>ppt_w</p:attrName>
                                        </p:attrNameLst>
                                      </p:cBhvr>
                                      <p:tavLst>
                                        <p:tav tm="0">
                                          <p:val>
                                            <p:strVal val="0"/>
                                          </p:val>
                                        </p:tav>
                                        <p:tav tm="100000">
                                          <p:val>
                                            <p:strVal val="#ppt_w"/>
                                          </p:val>
                                        </p:tav>
                                      </p:tavLst>
                                    </p:anim>
                                    <p:anim calcmode="lin" valueType="num">
                                      <p:cBhvr additive="base">
                                        <p:cTn id="11" dur="500"/>
                                        <p:tgtEl>
                                          <p:spTgt spid="1764">
                                            <p:txEl>
                                              <p:pRg st="0" end="0"/>
                                            </p:txEl>
                                          </p:spTgt>
                                        </p:tgtEl>
                                        <p:attrNameLst>
                                          <p:attrName>ppt_h</p:attrName>
                                        </p:attrNameLst>
                                      </p:cBhvr>
                                      <p:tavLst>
                                        <p:tav tm="0">
                                          <p:val>
                                            <p:strVal val="0"/>
                                          </p:val>
                                        </p:tav>
                                        <p:tav tm="100000">
                                          <p:val>
                                            <p:strVal val="#ppt_h"/>
                                          </p:val>
                                        </p:tav>
                                      </p:tavLst>
                                    </p:anim>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1765">
                                            <p:txEl>
                                              <p:pRg st="0" end="0"/>
                                            </p:txEl>
                                          </p:spTgt>
                                        </p:tgtEl>
                                        <p:attrNameLst>
                                          <p:attrName>style.visibility</p:attrName>
                                        </p:attrNameLst>
                                      </p:cBhvr>
                                      <p:to>
                                        <p:strVal val="visible"/>
                                      </p:to>
                                    </p:set>
                                    <p:anim calcmode="lin" valueType="num">
                                      <p:cBhvr additive="base">
                                        <p:cTn id="15" dur="500"/>
                                        <p:tgtEl>
                                          <p:spTgt spid="1765">
                                            <p:txEl>
                                              <p:pRg st="0" end="0"/>
                                            </p:txEl>
                                          </p:spTgt>
                                        </p:tgtEl>
                                        <p:attrNameLst>
                                          <p:attrName>ppt_w</p:attrName>
                                        </p:attrNameLst>
                                      </p:cBhvr>
                                      <p:tavLst>
                                        <p:tav tm="0">
                                          <p:val>
                                            <p:strVal val="0"/>
                                          </p:val>
                                        </p:tav>
                                        <p:tav tm="100000">
                                          <p:val>
                                            <p:strVal val="#ppt_w"/>
                                          </p:val>
                                        </p:tav>
                                      </p:tavLst>
                                    </p:anim>
                                    <p:anim calcmode="lin" valueType="num">
                                      <p:cBhvr additive="base">
                                        <p:cTn id="16" dur="500"/>
                                        <p:tgtEl>
                                          <p:spTgt spid="1765">
                                            <p:txEl>
                                              <p:pRg st="0" end="0"/>
                                            </p:txEl>
                                          </p:spTgt>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767">
                                            <p:txEl>
                                              <p:pRg st="0" end="0"/>
                                            </p:txEl>
                                          </p:spTgt>
                                        </p:tgtEl>
                                        <p:attrNameLst>
                                          <p:attrName>style.visibility</p:attrName>
                                        </p:attrNameLst>
                                      </p:cBhvr>
                                      <p:to>
                                        <p:strVal val="visible"/>
                                      </p:to>
                                    </p:set>
                                    <p:anim calcmode="lin" valueType="num">
                                      <p:cBhvr additive="base">
                                        <p:cTn id="19" dur="500"/>
                                        <p:tgtEl>
                                          <p:spTgt spid="1767">
                                            <p:txEl>
                                              <p:pRg st="0" end="0"/>
                                            </p:txEl>
                                          </p:spTgt>
                                        </p:tgtEl>
                                        <p:attrNameLst>
                                          <p:attrName>ppt_w</p:attrName>
                                        </p:attrNameLst>
                                      </p:cBhvr>
                                      <p:tavLst>
                                        <p:tav tm="0">
                                          <p:val>
                                            <p:strVal val="0"/>
                                          </p:val>
                                        </p:tav>
                                        <p:tav tm="100000">
                                          <p:val>
                                            <p:strVal val="#ppt_w"/>
                                          </p:val>
                                        </p:tav>
                                      </p:tavLst>
                                    </p:anim>
                                    <p:anim calcmode="lin" valueType="num">
                                      <p:cBhvr additive="base">
                                        <p:cTn id="20" dur="500"/>
                                        <p:tgtEl>
                                          <p:spTgt spid="1767">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240"/>
          <p:cNvSpPr/>
          <p:nvPr/>
        </p:nvSpPr>
        <p:spPr>
          <a:xfrm>
            <a:off x="10598198" y="2248433"/>
            <a:ext cx="4796287" cy="1857470"/>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5" name="Google Shape;1775;p240"/>
          <p:cNvSpPr/>
          <p:nvPr/>
        </p:nvSpPr>
        <p:spPr>
          <a:xfrm>
            <a:off x="770648" y="2178091"/>
            <a:ext cx="4796287" cy="186893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6" name="Google Shape;1776;p240"/>
          <p:cNvSpPr txBox="1">
            <a:spLocks noGrp="1"/>
          </p:cNvSpPr>
          <p:nvPr>
            <p:ph type="title"/>
          </p:nvPr>
        </p:nvSpPr>
        <p:spPr>
          <a:xfrm>
            <a:off x="3023813" y="242490"/>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Global Model Interpretability on a Modular Level</a:t>
            </a:r>
            <a:endParaRPr sz="3200" b="1">
              <a:latin typeface="Open Sans"/>
              <a:ea typeface="Open Sans"/>
              <a:cs typeface="Open Sans"/>
              <a:sym typeface="Open Sans"/>
            </a:endParaRPr>
          </a:p>
        </p:txBody>
      </p:sp>
      <p:pic>
        <p:nvPicPr>
          <p:cNvPr id="1777" name="Google Shape;1777;p240"/>
          <p:cNvPicPr preferRelativeResize="0"/>
          <p:nvPr/>
        </p:nvPicPr>
        <p:blipFill rotWithShape="1">
          <a:blip r:embed="rId3">
            <a:alphaModFix/>
          </a:blip>
          <a:srcRect/>
          <a:stretch/>
        </p:blipFill>
        <p:spPr>
          <a:xfrm>
            <a:off x="871124" y="774466"/>
            <a:ext cx="15305491" cy="310537"/>
          </a:xfrm>
          <a:prstGeom prst="rect">
            <a:avLst/>
          </a:prstGeom>
          <a:noFill/>
          <a:ln>
            <a:noFill/>
          </a:ln>
        </p:spPr>
      </p:pic>
      <p:cxnSp>
        <p:nvCxnSpPr>
          <p:cNvPr id="1778" name="Google Shape;1778;p240"/>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779" name="Google Shape;1779;p240"/>
          <p:cNvCxnSpPr/>
          <p:nvPr/>
        </p:nvCxnSpPr>
        <p:spPr>
          <a:xfrm rot="10800000" flipH="1">
            <a:off x="9413559" y="3044512"/>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780" name="Google Shape;1780;p240"/>
          <p:cNvGrpSpPr/>
          <p:nvPr/>
        </p:nvGrpSpPr>
        <p:grpSpPr>
          <a:xfrm>
            <a:off x="6918646" y="3726364"/>
            <a:ext cx="2364512" cy="3578805"/>
            <a:chOff x="3325813" y="1277938"/>
            <a:chExt cx="2284413" cy="3457575"/>
          </a:xfrm>
        </p:grpSpPr>
        <p:sp>
          <p:nvSpPr>
            <p:cNvPr id="1781" name="Google Shape;1781;p240"/>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2" name="Google Shape;1782;p240"/>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3" name="Google Shape;1783;p240"/>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4" name="Google Shape;1784;p240"/>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5" name="Google Shape;1785;p240"/>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6" name="Google Shape;1786;p240"/>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7" name="Google Shape;1787;p240"/>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8" name="Google Shape;1788;p240"/>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89" name="Google Shape;1789;p240"/>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0" name="Google Shape;1790;p240"/>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1" name="Google Shape;1791;p240"/>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2" name="Google Shape;1792;p240"/>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3" name="Google Shape;1793;p240"/>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4" name="Google Shape;1794;p240"/>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5" name="Google Shape;1795;p240"/>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796" name="Google Shape;1796;p240"/>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797" name="Google Shape;1797;p240"/>
          <p:cNvSpPr txBox="1"/>
          <p:nvPr/>
        </p:nvSpPr>
        <p:spPr>
          <a:xfrm>
            <a:off x="871124" y="2508666"/>
            <a:ext cx="4656518"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Can be used when there is difficulty in achieving global model interpretability</a:t>
            </a:r>
            <a:endParaRPr sz="2200" b="0" i="0" u="none" strike="noStrike" cap="none">
              <a:solidFill>
                <a:srgbClr val="44494E"/>
              </a:solidFill>
              <a:latin typeface="Open Sans"/>
              <a:ea typeface="Open Sans"/>
              <a:cs typeface="Open Sans"/>
              <a:sym typeface="Open Sans"/>
            </a:endParaRPr>
          </a:p>
        </p:txBody>
      </p:sp>
      <p:sp>
        <p:nvSpPr>
          <p:cNvPr id="1798" name="Google Shape;1798;p240"/>
          <p:cNvSpPr txBox="1"/>
          <p:nvPr/>
        </p:nvSpPr>
        <p:spPr>
          <a:xfrm>
            <a:off x="10742540" y="2453913"/>
            <a:ext cx="4507602"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Can be understood through the effects of parameters and features on the predictions on an average</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80"/>
                                        </p:tgtEl>
                                        <p:attrNameLst>
                                          <p:attrName>style.visibility</p:attrName>
                                        </p:attrNameLst>
                                      </p:cBhvr>
                                      <p:to>
                                        <p:strVal val="visible"/>
                                      </p:to>
                                    </p:set>
                                    <p:animEffect transition="in" filter="fade">
                                      <p:cBhvr>
                                        <p:cTn id="7" dur="1000"/>
                                        <p:tgtEl>
                                          <p:spTgt spid="1780"/>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797">
                                            <p:txEl>
                                              <p:pRg st="0" end="0"/>
                                            </p:txEl>
                                          </p:spTgt>
                                        </p:tgtEl>
                                        <p:attrNameLst>
                                          <p:attrName>style.visibility</p:attrName>
                                        </p:attrNameLst>
                                      </p:cBhvr>
                                      <p:to>
                                        <p:strVal val="visible"/>
                                      </p:to>
                                    </p:set>
                                    <p:anim calcmode="lin" valueType="num">
                                      <p:cBhvr additive="base">
                                        <p:cTn id="11" dur="500"/>
                                        <p:tgtEl>
                                          <p:spTgt spid="1797">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797">
                                            <p:txEl>
                                              <p:pRg st="0" end="0"/>
                                            </p:txEl>
                                          </p:spTgt>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98">
                                            <p:txEl>
                                              <p:pRg st="0" end="0"/>
                                            </p:txEl>
                                          </p:spTgt>
                                        </p:tgtEl>
                                        <p:attrNameLst>
                                          <p:attrName>style.visibility</p:attrName>
                                        </p:attrNameLst>
                                      </p:cBhvr>
                                      <p:to>
                                        <p:strVal val="visible"/>
                                      </p:to>
                                    </p:set>
                                    <p:anim calcmode="lin" valueType="num">
                                      <p:cBhvr additive="base">
                                        <p:cTn id="15" dur="500"/>
                                        <p:tgtEl>
                                          <p:spTgt spid="1798">
                                            <p:txEl>
                                              <p:pRg st="0" end="0"/>
                                            </p:txEl>
                                          </p:spTgt>
                                        </p:tgtEl>
                                        <p:attrNameLst>
                                          <p:attrName>ppt_w</p:attrName>
                                        </p:attrNameLst>
                                      </p:cBhvr>
                                      <p:tavLst>
                                        <p:tav tm="0">
                                          <p:val>
                                            <p:strVal val="0"/>
                                          </p:val>
                                        </p:tav>
                                        <p:tav tm="100000">
                                          <p:val>
                                            <p:strVal val="#ppt_w"/>
                                          </p:val>
                                        </p:tav>
                                      </p:tavLst>
                                    </p:anim>
                                    <p:anim calcmode="lin" valueType="num">
                                      <p:cBhvr additive="base">
                                        <p:cTn id="16" dur="500"/>
                                        <p:tgtEl>
                                          <p:spTgt spid="1798">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241"/>
          <p:cNvSpPr/>
          <p:nvPr/>
        </p:nvSpPr>
        <p:spPr>
          <a:xfrm>
            <a:off x="10598198" y="2231963"/>
            <a:ext cx="4796287" cy="147793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5" name="Google Shape;1805;p241"/>
          <p:cNvSpPr/>
          <p:nvPr/>
        </p:nvSpPr>
        <p:spPr>
          <a:xfrm>
            <a:off x="770648" y="2178091"/>
            <a:ext cx="4796287" cy="151685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6" name="Google Shape;1806;p241"/>
          <p:cNvSpPr txBox="1">
            <a:spLocks noGrp="1"/>
          </p:cNvSpPr>
          <p:nvPr>
            <p:ph type="title"/>
          </p:nvPr>
        </p:nvSpPr>
        <p:spPr>
          <a:xfrm>
            <a:off x="3023813" y="242490"/>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Local Interpretability for a Single Prediction</a:t>
            </a:r>
            <a:endParaRPr sz="3200" b="1">
              <a:latin typeface="Open Sans"/>
              <a:ea typeface="Open Sans"/>
              <a:cs typeface="Open Sans"/>
              <a:sym typeface="Open Sans"/>
            </a:endParaRPr>
          </a:p>
        </p:txBody>
      </p:sp>
      <p:pic>
        <p:nvPicPr>
          <p:cNvPr id="1807" name="Google Shape;1807;p241"/>
          <p:cNvPicPr preferRelativeResize="0"/>
          <p:nvPr/>
        </p:nvPicPr>
        <p:blipFill rotWithShape="1">
          <a:blip r:embed="rId3">
            <a:alphaModFix/>
          </a:blip>
          <a:srcRect/>
          <a:stretch/>
        </p:blipFill>
        <p:spPr>
          <a:xfrm>
            <a:off x="1566828" y="774466"/>
            <a:ext cx="13914083" cy="310537"/>
          </a:xfrm>
          <a:prstGeom prst="rect">
            <a:avLst/>
          </a:prstGeom>
          <a:noFill/>
          <a:ln>
            <a:noFill/>
          </a:ln>
        </p:spPr>
      </p:pic>
      <p:cxnSp>
        <p:nvCxnSpPr>
          <p:cNvPr id="1808" name="Google Shape;1808;p241"/>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809" name="Google Shape;1809;p241"/>
          <p:cNvCxnSpPr/>
          <p:nvPr/>
        </p:nvCxnSpPr>
        <p:spPr>
          <a:xfrm rot="10800000" flipH="1">
            <a:off x="9285172" y="3064211"/>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810" name="Google Shape;1810;p241"/>
          <p:cNvGrpSpPr/>
          <p:nvPr/>
        </p:nvGrpSpPr>
        <p:grpSpPr>
          <a:xfrm>
            <a:off x="6918646" y="3726364"/>
            <a:ext cx="2364512" cy="3578805"/>
            <a:chOff x="3325813" y="1277938"/>
            <a:chExt cx="2284413" cy="3457575"/>
          </a:xfrm>
        </p:grpSpPr>
        <p:sp>
          <p:nvSpPr>
            <p:cNvPr id="1811" name="Google Shape;1811;p241"/>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2" name="Google Shape;1812;p241"/>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3" name="Google Shape;1813;p241"/>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4" name="Google Shape;1814;p241"/>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5" name="Google Shape;1815;p241"/>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6" name="Google Shape;1816;p241"/>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7" name="Google Shape;1817;p241"/>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8" name="Google Shape;1818;p241"/>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19" name="Google Shape;1819;p241"/>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0" name="Google Shape;1820;p241"/>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1" name="Google Shape;1821;p241"/>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2" name="Google Shape;1822;p241"/>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3" name="Google Shape;1823;p241"/>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4" name="Google Shape;1824;p241"/>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5" name="Google Shape;1825;p241"/>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26" name="Google Shape;1826;p241"/>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827" name="Google Shape;1827;p241"/>
          <p:cNvSpPr txBox="1"/>
          <p:nvPr/>
        </p:nvSpPr>
        <p:spPr>
          <a:xfrm>
            <a:off x="910417" y="2382537"/>
            <a:ext cx="4656518"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Examines a single instance of a model and its prediction for the specific input</a:t>
            </a:r>
            <a:endParaRPr sz="2200" b="0" i="0" u="none" strike="noStrike" cap="none">
              <a:solidFill>
                <a:srgbClr val="44494E"/>
              </a:solidFill>
              <a:latin typeface="Open Sans"/>
              <a:ea typeface="Open Sans"/>
              <a:cs typeface="Open Sans"/>
              <a:sym typeface="Open Sans"/>
            </a:endParaRPr>
          </a:p>
        </p:txBody>
      </p:sp>
      <p:sp>
        <p:nvSpPr>
          <p:cNvPr id="1828" name="Google Shape;1828;p241"/>
          <p:cNvSpPr txBox="1"/>
          <p:nvPr/>
        </p:nvSpPr>
        <p:spPr>
          <a:xfrm>
            <a:off x="10598198" y="2371010"/>
            <a:ext cx="4486376"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Accuracy of local interpretability is more than prediction of global interpretability</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10"/>
                                        </p:tgtEl>
                                        <p:attrNameLst>
                                          <p:attrName>style.visibility</p:attrName>
                                        </p:attrNameLst>
                                      </p:cBhvr>
                                      <p:to>
                                        <p:strVal val="visible"/>
                                      </p:to>
                                    </p:set>
                                    <p:animEffect transition="in" filter="fade">
                                      <p:cBhvr>
                                        <p:cTn id="7" dur="1000"/>
                                        <p:tgtEl>
                                          <p:spTgt spid="1810"/>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827">
                                            <p:txEl>
                                              <p:pRg st="0" end="0"/>
                                            </p:txEl>
                                          </p:spTgt>
                                        </p:tgtEl>
                                        <p:attrNameLst>
                                          <p:attrName>style.visibility</p:attrName>
                                        </p:attrNameLst>
                                      </p:cBhvr>
                                      <p:to>
                                        <p:strVal val="visible"/>
                                      </p:to>
                                    </p:set>
                                    <p:anim calcmode="lin" valueType="num">
                                      <p:cBhvr additive="base">
                                        <p:cTn id="11" dur="500"/>
                                        <p:tgtEl>
                                          <p:spTgt spid="1827">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827">
                                            <p:txEl>
                                              <p:pRg st="0" end="0"/>
                                            </p:txEl>
                                          </p:spTgt>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28">
                                            <p:txEl>
                                              <p:pRg st="0" end="0"/>
                                            </p:txEl>
                                          </p:spTgt>
                                        </p:tgtEl>
                                        <p:attrNameLst>
                                          <p:attrName>style.visibility</p:attrName>
                                        </p:attrNameLst>
                                      </p:cBhvr>
                                      <p:to>
                                        <p:strVal val="visible"/>
                                      </p:to>
                                    </p:set>
                                    <p:anim calcmode="lin" valueType="num">
                                      <p:cBhvr additive="base">
                                        <p:cTn id="15" dur="500"/>
                                        <p:tgtEl>
                                          <p:spTgt spid="1828">
                                            <p:txEl>
                                              <p:pRg st="0" end="0"/>
                                            </p:txEl>
                                          </p:spTgt>
                                        </p:tgtEl>
                                        <p:attrNameLst>
                                          <p:attrName>ppt_w</p:attrName>
                                        </p:attrNameLst>
                                      </p:cBhvr>
                                      <p:tavLst>
                                        <p:tav tm="0">
                                          <p:val>
                                            <p:strVal val="0"/>
                                          </p:val>
                                        </p:tav>
                                        <p:tav tm="100000">
                                          <p:val>
                                            <p:strVal val="#ppt_w"/>
                                          </p:val>
                                        </p:tav>
                                      </p:tavLst>
                                    </p:anim>
                                    <p:anim calcmode="lin" valueType="num">
                                      <p:cBhvr additive="base">
                                        <p:cTn id="16" dur="500"/>
                                        <p:tgtEl>
                                          <p:spTgt spid="1828">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242"/>
          <p:cNvSpPr/>
          <p:nvPr/>
        </p:nvSpPr>
        <p:spPr>
          <a:xfrm>
            <a:off x="10598198" y="2248432"/>
            <a:ext cx="4796287" cy="1580614"/>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The individual explanation methods can be used on each instance and then listed or aggregated for the entire group.</a:t>
            </a:r>
            <a:endParaRPr sz="1400" b="0" i="0" u="none" strike="noStrike" cap="none">
              <a:solidFill>
                <a:schemeClr val="lt1"/>
              </a:solidFill>
              <a:latin typeface="Arial"/>
              <a:ea typeface="Arial"/>
              <a:cs typeface="Arial"/>
              <a:sym typeface="Arial"/>
            </a:endParaRPr>
          </a:p>
        </p:txBody>
      </p:sp>
      <p:sp>
        <p:nvSpPr>
          <p:cNvPr id="1835" name="Google Shape;1835;p242"/>
          <p:cNvSpPr/>
          <p:nvPr/>
        </p:nvSpPr>
        <p:spPr>
          <a:xfrm>
            <a:off x="770648" y="2178091"/>
            <a:ext cx="4796287" cy="151685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6" name="Google Shape;1836;p242"/>
          <p:cNvSpPr txBox="1">
            <a:spLocks noGrp="1"/>
          </p:cNvSpPr>
          <p:nvPr>
            <p:ph type="title"/>
          </p:nvPr>
        </p:nvSpPr>
        <p:spPr>
          <a:xfrm>
            <a:off x="3074443" y="403097"/>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Local Interpretability</a:t>
            </a:r>
            <a:endParaRPr sz="3200" b="1">
              <a:latin typeface="Open Sans"/>
              <a:ea typeface="Open Sans"/>
              <a:cs typeface="Open Sans"/>
              <a:sym typeface="Open Sans"/>
            </a:endParaRPr>
          </a:p>
        </p:txBody>
      </p:sp>
      <p:pic>
        <p:nvPicPr>
          <p:cNvPr id="1837" name="Google Shape;1837;p242"/>
          <p:cNvPicPr preferRelativeResize="0"/>
          <p:nvPr/>
        </p:nvPicPr>
        <p:blipFill rotWithShape="1">
          <a:blip r:embed="rId3">
            <a:alphaModFix/>
          </a:blip>
          <a:srcRect/>
          <a:stretch/>
        </p:blipFill>
        <p:spPr>
          <a:xfrm>
            <a:off x="4953807" y="940716"/>
            <a:ext cx="7140124" cy="310537"/>
          </a:xfrm>
          <a:prstGeom prst="rect">
            <a:avLst/>
          </a:prstGeom>
          <a:noFill/>
          <a:ln>
            <a:noFill/>
          </a:ln>
        </p:spPr>
      </p:pic>
      <p:cxnSp>
        <p:nvCxnSpPr>
          <p:cNvPr id="1838" name="Google Shape;1838;p242"/>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839" name="Google Shape;1839;p242"/>
          <p:cNvCxnSpPr/>
          <p:nvPr/>
        </p:nvCxnSpPr>
        <p:spPr>
          <a:xfrm rot="10800000" flipH="1">
            <a:off x="9285172" y="3064211"/>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840" name="Google Shape;1840;p242"/>
          <p:cNvGrpSpPr/>
          <p:nvPr/>
        </p:nvGrpSpPr>
        <p:grpSpPr>
          <a:xfrm>
            <a:off x="6918646" y="3726364"/>
            <a:ext cx="2364512" cy="3578805"/>
            <a:chOff x="3325813" y="1277938"/>
            <a:chExt cx="2284413" cy="3457575"/>
          </a:xfrm>
        </p:grpSpPr>
        <p:sp>
          <p:nvSpPr>
            <p:cNvPr id="1841" name="Google Shape;1841;p242"/>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2" name="Google Shape;1842;p242"/>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3" name="Google Shape;1843;p242"/>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4" name="Google Shape;1844;p242"/>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5" name="Google Shape;1845;p242"/>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6" name="Google Shape;1846;p242"/>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7" name="Google Shape;1847;p242"/>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8" name="Google Shape;1848;p242"/>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49" name="Google Shape;1849;p242"/>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0" name="Google Shape;1850;p242"/>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1" name="Google Shape;1851;p242"/>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2" name="Google Shape;1852;p242"/>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3" name="Google Shape;1853;p242"/>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4" name="Google Shape;1854;p242"/>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5" name="Google Shape;1855;p242"/>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56" name="Google Shape;1856;p242"/>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857" name="Google Shape;1857;p242"/>
          <p:cNvSpPr txBox="1"/>
          <p:nvPr/>
        </p:nvSpPr>
        <p:spPr>
          <a:xfrm>
            <a:off x="871124" y="2382538"/>
            <a:ext cx="4656518"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Applies global methods on a group of instances considering the group as a complete dataset</a:t>
            </a:r>
            <a:endParaRPr sz="2200" b="0" i="0" u="none" strike="noStrike" cap="none">
              <a:solidFill>
                <a:srgbClr val="44494E"/>
              </a:solidFill>
              <a:latin typeface="Open Sans"/>
              <a:ea typeface="Open Sans"/>
              <a:cs typeface="Open Sans"/>
              <a:sym typeface="Open Sans"/>
            </a:endParaRPr>
          </a:p>
        </p:txBody>
      </p:sp>
      <p:sp>
        <p:nvSpPr>
          <p:cNvPr id="1858" name="Google Shape;1858;p242"/>
          <p:cNvSpPr txBox="1"/>
          <p:nvPr/>
        </p:nvSpPr>
        <p:spPr>
          <a:xfrm>
            <a:off x="10737967" y="2382537"/>
            <a:ext cx="4656518" cy="1446509"/>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Uses individual explanation methods on each instance and aggregates the entire group of instances</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40"/>
                                        </p:tgtEl>
                                        <p:attrNameLst>
                                          <p:attrName>style.visibility</p:attrName>
                                        </p:attrNameLst>
                                      </p:cBhvr>
                                      <p:to>
                                        <p:strVal val="visible"/>
                                      </p:to>
                                    </p:set>
                                    <p:animEffect transition="in" filter="fade">
                                      <p:cBhvr>
                                        <p:cTn id="7" dur="1000"/>
                                        <p:tgtEl>
                                          <p:spTgt spid="1840"/>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857">
                                            <p:txEl>
                                              <p:pRg st="0" end="0"/>
                                            </p:txEl>
                                          </p:spTgt>
                                        </p:tgtEl>
                                        <p:attrNameLst>
                                          <p:attrName>style.visibility</p:attrName>
                                        </p:attrNameLst>
                                      </p:cBhvr>
                                      <p:to>
                                        <p:strVal val="visible"/>
                                      </p:to>
                                    </p:set>
                                    <p:anim calcmode="lin" valueType="num">
                                      <p:cBhvr additive="base">
                                        <p:cTn id="11" dur="500"/>
                                        <p:tgtEl>
                                          <p:spTgt spid="1857">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857">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858">
                                            <p:txEl>
                                              <p:pRg st="0" end="0"/>
                                            </p:txEl>
                                          </p:spTgt>
                                        </p:tgtEl>
                                        <p:attrNameLst>
                                          <p:attrName>style.visibility</p:attrName>
                                        </p:attrNameLst>
                                      </p:cBhvr>
                                      <p:to>
                                        <p:strVal val="visible"/>
                                      </p:to>
                                    </p:set>
                                    <p:anim calcmode="lin" valueType="num">
                                      <p:cBhvr additive="base">
                                        <p:cTn id="16" dur="500"/>
                                        <p:tgtEl>
                                          <p:spTgt spid="1858">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858">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24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Evaluation of Interpretability</a:t>
            </a:r>
            <a:endParaRPr/>
          </a:p>
        </p:txBody>
      </p:sp>
      <p:pic>
        <p:nvPicPr>
          <p:cNvPr id="1865" name="Google Shape;1865;p243"/>
          <p:cNvPicPr preferRelativeResize="0"/>
          <p:nvPr/>
        </p:nvPicPr>
        <p:blipFill rotWithShape="1">
          <a:blip r:embed="rId3">
            <a:alphaModFix/>
          </a:blip>
          <a:srcRect/>
          <a:stretch/>
        </p:blipFill>
        <p:spPr>
          <a:xfrm>
            <a:off x="3944080" y="715406"/>
            <a:ext cx="8639550" cy="413325"/>
          </a:xfrm>
          <a:prstGeom prst="rect">
            <a:avLst/>
          </a:prstGeom>
          <a:noFill/>
          <a:ln>
            <a:noFill/>
          </a:ln>
        </p:spPr>
      </p:pic>
      <p:sp>
        <p:nvSpPr>
          <p:cNvPr id="1866" name="Google Shape;1866;p243"/>
          <p:cNvSpPr txBox="1">
            <a:spLocks noGrp="1"/>
          </p:cNvSpPr>
          <p:nvPr>
            <p:ph type="body" idx="2"/>
          </p:nvPr>
        </p:nvSpPr>
        <p:spPr>
          <a:xfrm>
            <a:off x="962526" y="1631438"/>
            <a:ext cx="14229348" cy="7537789"/>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Doshi-Velez and Kim (2017) propose three main levels for the evaluation of interpretability:</a:t>
            </a:r>
            <a:endParaRPr/>
          </a:p>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1867" name="Google Shape;1867;p243"/>
          <p:cNvSpPr/>
          <p:nvPr/>
        </p:nvSpPr>
        <p:spPr>
          <a:xfrm>
            <a:off x="3572458" y="2983832"/>
            <a:ext cx="952716" cy="963822"/>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868" name="Google Shape;1868;p243"/>
          <p:cNvGrpSpPr/>
          <p:nvPr/>
        </p:nvGrpSpPr>
        <p:grpSpPr>
          <a:xfrm>
            <a:off x="4246408" y="3066363"/>
            <a:ext cx="8879842" cy="798386"/>
            <a:chOff x="4702175" y="2133408"/>
            <a:chExt cx="7613650" cy="638742"/>
          </a:xfrm>
        </p:grpSpPr>
        <p:sp>
          <p:nvSpPr>
            <p:cNvPr id="1869" name="Google Shape;1869;p243"/>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870" name="Google Shape;1870;p243"/>
            <p:cNvSpPr/>
            <p:nvPr/>
          </p:nvSpPr>
          <p:spPr>
            <a:xfrm>
              <a:off x="5321930" y="2281056"/>
              <a:ext cx="5759487" cy="3446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Application-Level Evaluation (Real Task)</a:t>
              </a:r>
              <a:endParaRPr sz="2200" b="0" i="0" u="none" strike="noStrike" cap="none">
                <a:solidFill>
                  <a:schemeClr val="lt1"/>
                </a:solidFill>
                <a:latin typeface="Open Sans"/>
                <a:ea typeface="Open Sans"/>
                <a:cs typeface="Open Sans"/>
                <a:sym typeface="Open Sans"/>
              </a:endParaRPr>
            </a:p>
          </p:txBody>
        </p:sp>
      </p:grpSp>
      <p:sp>
        <p:nvSpPr>
          <p:cNvPr id="1871" name="Google Shape;1871;p243"/>
          <p:cNvSpPr/>
          <p:nvPr/>
        </p:nvSpPr>
        <p:spPr>
          <a:xfrm>
            <a:off x="3572458" y="4100590"/>
            <a:ext cx="952716" cy="963822"/>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872" name="Google Shape;1872;p243"/>
          <p:cNvGrpSpPr/>
          <p:nvPr/>
        </p:nvGrpSpPr>
        <p:grpSpPr>
          <a:xfrm>
            <a:off x="4246408" y="4183121"/>
            <a:ext cx="8879842" cy="798386"/>
            <a:chOff x="4702175" y="3026863"/>
            <a:chExt cx="7613650" cy="638742"/>
          </a:xfrm>
        </p:grpSpPr>
        <p:sp>
          <p:nvSpPr>
            <p:cNvPr id="1873" name="Google Shape;1873;p243"/>
            <p:cNvSpPr/>
            <p:nvPr/>
          </p:nvSpPr>
          <p:spPr>
            <a:xfrm>
              <a:off x="4702175" y="302686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4" name="Google Shape;1874;p243"/>
            <p:cNvSpPr/>
            <p:nvPr/>
          </p:nvSpPr>
          <p:spPr>
            <a:xfrm>
              <a:off x="5321930" y="3146766"/>
              <a:ext cx="4966817" cy="344696"/>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Human-Level Evaluation (Simple Task)</a:t>
              </a:r>
              <a:endParaRPr sz="2200" b="0" i="0" u="none" strike="noStrike" cap="none">
                <a:solidFill>
                  <a:schemeClr val="lt1"/>
                </a:solidFill>
                <a:latin typeface="Open Sans"/>
                <a:ea typeface="Open Sans"/>
                <a:cs typeface="Open Sans"/>
                <a:sym typeface="Open Sans"/>
              </a:endParaRPr>
            </a:p>
          </p:txBody>
        </p:sp>
      </p:grpSp>
      <p:sp>
        <p:nvSpPr>
          <p:cNvPr id="1875" name="Google Shape;1875;p243"/>
          <p:cNvSpPr/>
          <p:nvPr/>
        </p:nvSpPr>
        <p:spPr>
          <a:xfrm>
            <a:off x="3572458" y="5217349"/>
            <a:ext cx="952716" cy="963822"/>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876" name="Google Shape;1876;p243"/>
          <p:cNvGrpSpPr/>
          <p:nvPr/>
        </p:nvGrpSpPr>
        <p:grpSpPr>
          <a:xfrm>
            <a:off x="4246408" y="5299877"/>
            <a:ext cx="8879842" cy="798385"/>
            <a:chOff x="4702175" y="3920318"/>
            <a:chExt cx="7613650" cy="638742"/>
          </a:xfrm>
        </p:grpSpPr>
        <p:sp>
          <p:nvSpPr>
            <p:cNvPr id="1877" name="Google Shape;1877;p243"/>
            <p:cNvSpPr/>
            <p:nvPr/>
          </p:nvSpPr>
          <p:spPr>
            <a:xfrm>
              <a:off x="4702175" y="3920318"/>
              <a:ext cx="7613650" cy="638742"/>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8" name="Google Shape;1878;p243"/>
            <p:cNvSpPr/>
            <p:nvPr/>
          </p:nvSpPr>
          <p:spPr>
            <a:xfrm>
              <a:off x="5307592" y="4075096"/>
              <a:ext cx="6542986" cy="344696"/>
            </a:xfrm>
            <a:prstGeom prst="rect">
              <a:avLst/>
            </a:prstGeom>
            <a:solidFill>
              <a:srgbClr val="162E5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Function-Level Evaluation (Proxy Task)</a:t>
              </a:r>
              <a:endParaRPr sz="2200" b="0" i="0" u="none" strike="noStrike" cap="none">
                <a:solidFill>
                  <a:schemeClr val="lt1"/>
                </a:solidFill>
                <a:latin typeface="Open Sans"/>
                <a:ea typeface="Open Sans"/>
                <a:cs typeface="Open Sans"/>
                <a:sym typeface="Open Sans"/>
              </a:endParaRPr>
            </a:p>
          </p:txBody>
        </p:sp>
      </p:grpSp>
      <p:sp>
        <p:nvSpPr>
          <p:cNvPr id="1879" name="Google Shape;1879;p243"/>
          <p:cNvSpPr/>
          <p:nvPr/>
        </p:nvSpPr>
        <p:spPr>
          <a:xfrm>
            <a:off x="4969232" y="7689252"/>
            <a:ext cx="7085594"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
        <p:nvSpPr>
          <p:cNvPr id="1880" name="Google Shape;1880;p243"/>
          <p:cNvSpPr/>
          <p:nvPr/>
        </p:nvSpPr>
        <p:spPr>
          <a:xfrm>
            <a:off x="4953489" y="8899853"/>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244"/>
          <p:cNvSpPr/>
          <p:nvPr/>
        </p:nvSpPr>
        <p:spPr>
          <a:xfrm>
            <a:off x="10598198" y="2248432"/>
            <a:ext cx="4796287" cy="147793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The individual explanation methods can be used on each instance and then listed or aggregated for the entire group.</a:t>
            </a:r>
            <a:endParaRPr sz="1400" b="0" i="0" u="none" strike="noStrike" cap="none">
              <a:solidFill>
                <a:schemeClr val="lt1"/>
              </a:solidFill>
              <a:latin typeface="Arial"/>
              <a:ea typeface="Arial"/>
              <a:cs typeface="Arial"/>
              <a:sym typeface="Arial"/>
            </a:endParaRPr>
          </a:p>
        </p:txBody>
      </p:sp>
      <p:sp>
        <p:nvSpPr>
          <p:cNvPr id="1887" name="Google Shape;1887;p244"/>
          <p:cNvSpPr/>
          <p:nvPr/>
        </p:nvSpPr>
        <p:spPr>
          <a:xfrm>
            <a:off x="770648" y="2178091"/>
            <a:ext cx="4796287" cy="151685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8" name="Google Shape;1888;p244"/>
          <p:cNvSpPr txBox="1">
            <a:spLocks noGrp="1"/>
          </p:cNvSpPr>
          <p:nvPr>
            <p:ph type="title"/>
          </p:nvPr>
        </p:nvSpPr>
        <p:spPr>
          <a:xfrm>
            <a:off x="3023813" y="242490"/>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Application-Level Evaluation (Real Task)</a:t>
            </a:r>
            <a:endParaRPr sz="3200" b="1">
              <a:latin typeface="Open Sans"/>
              <a:ea typeface="Open Sans"/>
              <a:cs typeface="Open Sans"/>
              <a:sym typeface="Open Sans"/>
            </a:endParaRPr>
          </a:p>
        </p:txBody>
      </p:sp>
      <p:pic>
        <p:nvPicPr>
          <p:cNvPr id="1889" name="Google Shape;1889;p244"/>
          <p:cNvPicPr preferRelativeResize="0"/>
          <p:nvPr/>
        </p:nvPicPr>
        <p:blipFill rotWithShape="1">
          <a:blip r:embed="rId3">
            <a:alphaModFix/>
          </a:blip>
          <a:srcRect/>
          <a:stretch/>
        </p:blipFill>
        <p:spPr>
          <a:xfrm>
            <a:off x="2199286" y="774466"/>
            <a:ext cx="12649166" cy="310537"/>
          </a:xfrm>
          <a:prstGeom prst="rect">
            <a:avLst/>
          </a:prstGeom>
          <a:noFill/>
          <a:ln>
            <a:noFill/>
          </a:ln>
        </p:spPr>
      </p:pic>
      <p:cxnSp>
        <p:nvCxnSpPr>
          <p:cNvPr id="1890" name="Google Shape;1890;p244"/>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891" name="Google Shape;1891;p244"/>
          <p:cNvCxnSpPr/>
          <p:nvPr/>
        </p:nvCxnSpPr>
        <p:spPr>
          <a:xfrm rot="10800000" flipH="1">
            <a:off x="9285172" y="3064211"/>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892" name="Google Shape;1892;p244"/>
          <p:cNvGrpSpPr/>
          <p:nvPr/>
        </p:nvGrpSpPr>
        <p:grpSpPr>
          <a:xfrm>
            <a:off x="6918646" y="3726364"/>
            <a:ext cx="2364512" cy="3578805"/>
            <a:chOff x="3325813" y="1277938"/>
            <a:chExt cx="2284413" cy="3457575"/>
          </a:xfrm>
        </p:grpSpPr>
        <p:sp>
          <p:nvSpPr>
            <p:cNvPr id="1893" name="Google Shape;1893;p244"/>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4" name="Google Shape;1894;p244"/>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5" name="Google Shape;1895;p244"/>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6" name="Google Shape;1896;p244"/>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7" name="Google Shape;1897;p244"/>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8" name="Google Shape;1898;p244"/>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899" name="Google Shape;1899;p244"/>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0" name="Google Shape;1900;p244"/>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1" name="Google Shape;1901;p244"/>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2" name="Google Shape;1902;p244"/>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3" name="Google Shape;1903;p244"/>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4" name="Google Shape;1904;p244"/>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5" name="Google Shape;1905;p244"/>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6" name="Google Shape;1906;p244"/>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7" name="Google Shape;1907;p244"/>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08" name="Google Shape;1908;p244"/>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909" name="Google Shape;1909;p244"/>
          <p:cNvSpPr txBox="1"/>
          <p:nvPr/>
        </p:nvSpPr>
        <p:spPr>
          <a:xfrm>
            <a:off x="840532" y="2382538"/>
            <a:ext cx="4656518"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Is assessment of the outcome of the interpretability by domain experts</a:t>
            </a:r>
            <a:endParaRPr sz="2200" b="0" i="0" u="none" strike="noStrike" cap="none">
              <a:solidFill>
                <a:srgbClr val="44494E"/>
              </a:solidFill>
              <a:latin typeface="Open Sans"/>
              <a:ea typeface="Open Sans"/>
              <a:cs typeface="Open Sans"/>
              <a:sym typeface="Open Sans"/>
            </a:endParaRPr>
          </a:p>
        </p:txBody>
      </p:sp>
      <p:sp>
        <p:nvSpPr>
          <p:cNvPr id="1910" name="Google Shape;1910;p244"/>
          <p:cNvSpPr txBox="1"/>
          <p:nvPr/>
        </p:nvSpPr>
        <p:spPr>
          <a:xfrm>
            <a:off x="10737967" y="2364965"/>
            <a:ext cx="4656518"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Requires a good experimental setup and an understanding of quality assessment</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2"/>
                                        </p:tgtEl>
                                        <p:attrNameLst>
                                          <p:attrName>style.visibility</p:attrName>
                                        </p:attrNameLst>
                                      </p:cBhvr>
                                      <p:to>
                                        <p:strVal val="visible"/>
                                      </p:to>
                                    </p:set>
                                    <p:animEffect transition="in" filter="fade">
                                      <p:cBhvr>
                                        <p:cTn id="7" dur="1000"/>
                                        <p:tgtEl>
                                          <p:spTgt spid="189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909">
                                            <p:txEl>
                                              <p:pRg st="0" end="0"/>
                                            </p:txEl>
                                          </p:spTgt>
                                        </p:tgtEl>
                                        <p:attrNameLst>
                                          <p:attrName>style.visibility</p:attrName>
                                        </p:attrNameLst>
                                      </p:cBhvr>
                                      <p:to>
                                        <p:strVal val="visible"/>
                                      </p:to>
                                    </p:set>
                                    <p:anim calcmode="lin" valueType="num">
                                      <p:cBhvr additive="base">
                                        <p:cTn id="11" dur="500"/>
                                        <p:tgtEl>
                                          <p:spTgt spid="1909">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909">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910">
                                            <p:txEl>
                                              <p:pRg st="0" end="0"/>
                                            </p:txEl>
                                          </p:spTgt>
                                        </p:tgtEl>
                                        <p:attrNameLst>
                                          <p:attrName>style.visibility</p:attrName>
                                        </p:attrNameLst>
                                      </p:cBhvr>
                                      <p:to>
                                        <p:strVal val="visible"/>
                                      </p:to>
                                    </p:set>
                                    <p:anim calcmode="lin" valueType="num">
                                      <p:cBhvr additive="base">
                                        <p:cTn id="16" dur="500"/>
                                        <p:tgtEl>
                                          <p:spTgt spid="1910">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91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245"/>
          <p:cNvSpPr/>
          <p:nvPr/>
        </p:nvSpPr>
        <p:spPr>
          <a:xfrm>
            <a:off x="10598198" y="2165461"/>
            <a:ext cx="4796287" cy="1560903"/>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The individual explanation methods can be used on each instance and then listed or aggregated for the entire group.</a:t>
            </a:r>
            <a:endParaRPr sz="1400" b="0" i="0" u="none" strike="noStrike" cap="none">
              <a:solidFill>
                <a:schemeClr val="lt1"/>
              </a:solidFill>
              <a:latin typeface="Arial"/>
              <a:ea typeface="Arial"/>
              <a:cs typeface="Arial"/>
              <a:sym typeface="Arial"/>
            </a:endParaRPr>
          </a:p>
        </p:txBody>
      </p:sp>
      <p:sp>
        <p:nvSpPr>
          <p:cNvPr id="1917" name="Google Shape;1917;p245"/>
          <p:cNvSpPr/>
          <p:nvPr/>
        </p:nvSpPr>
        <p:spPr>
          <a:xfrm>
            <a:off x="770648" y="2178091"/>
            <a:ext cx="4796287" cy="151685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8" name="Google Shape;1918;p245"/>
          <p:cNvSpPr txBox="1">
            <a:spLocks noGrp="1"/>
          </p:cNvSpPr>
          <p:nvPr>
            <p:ph type="title"/>
          </p:nvPr>
        </p:nvSpPr>
        <p:spPr>
          <a:xfrm>
            <a:off x="3023813" y="242490"/>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Human-Level Evaluation (Simple Task)</a:t>
            </a:r>
            <a:endParaRPr/>
          </a:p>
        </p:txBody>
      </p:sp>
      <p:pic>
        <p:nvPicPr>
          <p:cNvPr id="1919" name="Google Shape;1919;p245"/>
          <p:cNvPicPr preferRelativeResize="0"/>
          <p:nvPr/>
        </p:nvPicPr>
        <p:blipFill rotWithShape="1">
          <a:blip r:embed="rId3">
            <a:alphaModFix/>
          </a:blip>
          <a:srcRect/>
          <a:stretch/>
        </p:blipFill>
        <p:spPr>
          <a:xfrm>
            <a:off x="2199286" y="774466"/>
            <a:ext cx="12649166" cy="310537"/>
          </a:xfrm>
          <a:prstGeom prst="rect">
            <a:avLst/>
          </a:prstGeom>
          <a:noFill/>
          <a:ln>
            <a:noFill/>
          </a:ln>
        </p:spPr>
      </p:pic>
      <p:cxnSp>
        <p:nvCxnSpPr>
          <p:cNvPr id="1920" name="Google Shape;1920;p245"/>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921" name="Google Shape;1921;p245"/>
          <p:cNvCxnSpPr/>
          <p:nvPr/>
        </p:nvCxnSpPr>
        <p:spPr>
          <a:xfrm rot="10800000" flipH="1">
            <a:off x="9285172" y="3064211"/>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922" name="Google Shape;1922;p245"/>
          <p:cNvGrpSpPr/>
          <p:nvPr/>
        </p:nvGrpSpPr>
        <p:grpSpPr>
          <a:xfrm>
            <a:off x="6918646" y="3726364"/>
            <a:ext cx="2364512" cy="3578805"/>
            <a:chOff x="3325813" y="1277938"/>
            <a:chExt cx="2284413" cy="3457575"/>
          </a:xfrm>
        </p:grpSpPr>
        <p:sp>
          <p:nvSpPr>
            <p:cNvPr id="1923" name="Google Shape;1923;p245"/>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4" name="Google Shape;1924;p245"/>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5" name="Google Shape;1925;p245"/>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6" name="Google Shape;1926;p245"/>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7" name="Google Shape;1927;p245"/>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8" name="Google Shape;1928;p245"/>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29" name="Google Shape;1929;p245"/>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0" name="Google Shape;1930;p245"/>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1" name="Google Shape;1931;p245"/>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2" name="Google Shape;1932;p245"/>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3" name="Google Shape;1933;p245"/>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4" name="Google Shape;1934;p245"/>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5" name="Google Shape;1935;p245"/>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6" name="Google Shape;1936;p245"/>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7" name="Google Shape;1937;p245"/>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38" name="Google Shape;1938;p245"/>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939" name="Google Shape;1939;p245"/>
          <p:cNvSpPr txBox="1"/>
          <p:nvPr/>
        </p:nvSpPr>
        <p:spPr>
          <a:xfrm>
            <a:off x="871124" y="2534241"/>
            <a:ext cx="4656518" cy="769401"/>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Is a simplified version of application-level evaluation</a:t>
            </a:r>
            <a:endParaRPr sz="2200" b="0" i="0" u="none" strike="noStrike" cap="none">
              <a:solidFill>
                <a:srgbClr val="44494E"/>
              </a:solidFill>
              <a:latin typeface="Open Sans"/>
              <a:ea typeface="Open Sans"/>
              <a:cs typeface="Open Sans"/>
              <a:sym typeface="Open Sans"/>
            </a:endParaRPr>
          </a:p>
        </p:txBody>
      </p:sp>
      <p:sp>
        <p:nvSpPr>
          <p:cNvPr id="1940" name="Google Shape;1940;p245"/>
          <p:cNvSpPr txBox="1"/>
          <p:nvPr/>
        </p:nvSpPr>
        <p:spPr>
          <a:xfrm>
            <a:off x="10554401" y="2382538"/>
            <a:ext cx="4840084" cy="1785064"/>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Is an inexpensive method as the evaluation does not require technical expertise</a:t>
            </a:r>
            <a:endParaRPr sz="1400" b="0" i="0" u="none" strike="noStrike" cap="none">
              <a:solidFill>
                <a:srgbClr val="000000"/>
              </a:solidFill>
              <a:latin typeface="Arial"/>
              <a:ea typeface="Arial"/>
              <a:cs typeface="Arial"/>
              <a:sym typeface="Arial"/>
            </a:endParaRPr>
          </a:p>
          <a:p>
            <a:pPr marL="7620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a:p>
            <a:pPr marL="7620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22"/>
                                        </p:tgtEl>
                                        <p:attrNameLst>
                                          <p:attrName>style.visibility</p:attrName>
                                        </p:attrNameLst>
                                      </p:cBhvr>
                                      <p:to>
                                        <p:strVal val="visible"/>
                                      </p:to>
                                    </p:set>
                                    <p:animEffect transition="in" filter="fade">
                                      <p:cBhvr>
                                        <p:cTn id="7" dur="1000"/>
                                        <p:tgtEl>
                                          <p:spTgt spid="192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939">
                                            <p:txEl>
                                              <p:pRg st="0" end="0"/>
                                            </p:txEl>
                                          </p:spTgt>
                                        </p:tgtEl>
                                        <p:attrNameLst>
                                          <p:attrName>style.visibility</p:attrName>
                                        </p:attrNameLst>
                                      </p:cBhvr>
                                      <p:to>
                                        <p:strVal val="visible"/>
                                      </p:to>
                                    </p:set>
                                    <p:anim calcmode="lin" valueType="num">
                                      <p:cBhvr additive="base">
                                        <p:cTn id="11" dur="500"/>
                                        <p:tgtEl>
                                          <p:spTgt spid="1939">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939">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6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Types of Optimizers</a:t>
            </a:r>
            <a:endParaRPr/>
          </a:p>
        </p:txBody>
      </p:sp>
      <p:pic>
        <p:nvPicPr>
          <p:cNvPr id="279" name="Google Shape;279;p165"/>
          <p:cNvPicPr preferRelativeResize="0"/>
          <p:nvPr/>
        </p:nvPicPr>
        <p:blipFill rotWithShape="1">
          <a:blip r:embed="rId3">
            <a:alphaModFix/>
          </a:blip>
          <a:srcRect/>
          <a:stretch/>
        </p:blipFill>
        <p:spPr>
          <a:xfrm>
            <a:off x="4830793" y="665849"/>
            <a:ext cx="6797620" cy="352068"/>
          </a:xfrm>
          <a:prstGeom prst="rect">
            <a:avLst/>
          </a:prstGeom>
          <a:noFill/>
          <a:ln>
            <a:noFill/>
          </a:ln>
        </p:spPr>
      </p:pic>
      <p:sp>
        <p:nvSpPr>
          <p:cNvPr id="280" name="Google Shape;280;p165"/>
          <p:cNvSpPr/>
          <p:nvPr/>
        </p:nvSpPr>
        <p:spPr>
          <a:xfrm>
            <a:off x="3615420" y="1102383"/>
            <a:ext cx="952800" cy="963900"/>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81" name="Google Shape;281;p165"/>
          <p:cNvGrpSpPr/>
          <p:nvPr/>
        </p:nvGrpSpPr>
        <p:grpSpPr>
          <a:xfrm>
            <a:off x="4289280" y="1185138"/>
            <a:ext cx="8879858" cy="798311"/>
            <a:chOff x="4702154" y="1934502"/>
            <a:chExt cx="7613700" cy="638700"/>
          </a:xfrm>
        </p:grpSpPr>
        <p:sp>
          <p:nvSpPr>
            <p:cNvPr id="282" name="Google Shape;282;p165"/>
            <p:cNvSpPr/>
            <p:nvPr/>
          </p:nvSpPr>
          <p:spPr>
            <a:xfrm>
              <a:off x="4702154" y="1934502"/>
              <a:ext cx="7613700" cy="638700"/>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165"/>
            <p:cNvSpPr/>
            <p:nvPr/>
          </p:nvSpPr>
          <p:spPr>
            <a:xfrm>
              <a:off x="5308459" y="2051028"/>
              <a:ext cx="4724100" cy="344700"/>
            </a:xfrm>
            <a:prstGeom prst="rect">
              <a:avLst/>
            </a:prstGeom>
            <a:solidFill>
              <a:srgbClr val="0284E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GD</a:t>
              </a:r>
              <a:endParaRPr sz="2200" b="0" i="0" u="none" strike="noStrike" cap="none">
                <a:solidFill>
                  <a:schemeClr val="lt1"/>
                </a:solidFill>
                <a:latin typeface="Open Sans"/>
                <a:ea typeface="Open Sans"/>
                <a:cs typeface="Open Sans"/>
                <a:sym typeface="Open Sans"/>
              </a:endParaRPr>
            </a:p>
          </p:txBody>
        </p:sp>
      </p:grpSp>
      <p:sp>
        <p:nvSpPr>
          <p:cNvPr id="284" name="Google Shape;284;p165"/>
          <p:cNvSpPr/>
          <p:nvPr/>
        </p:nvSpPr>
        <p:spPr>
          <a:xfrm>
            <a:off x="3615470" y="1991753"/>
            <a:ext cx="952800" cy="963900"/>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85" name="Google Shape;285;p165"/>
          <p:cNvGrpSpPr/>
          <p:nvPr/>
        </p:nvGrpSpPr>
        <p:grpSpPr>
          <a:xfrm>
            <a:off x="4289306" y="2074476"/>
            <a:ext cx="8879858" cy="798311"/>
            <a:chOff x="4702175" y="3026863"/>
            <a:chExt cx="7613700" cy="638700"/>
          </a:xfrm>
        </p:grpSpPr>
        <p:sp>
          <p:nvSpPr>
            <p:cNvPr id="286" name="Google Shape;286;p165"/>
            <p:cNvSpPr/>
            <p:nvPr/>
          </p:nvSpPr>
          <p:spPr>
            <a:xfrm>
              <a:off x="4702175" y="3026863"/>
              <a:ext cx="7613700" cy="638700"/>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7" name="Google Shape;287;p165"/>
            <p:cNvSpPr/>
            <p:nvPr/>
          </p:nvSpPr>
          <p:spPr>
            <a:xfrm>
              <a:off x="5237025" y="3142806"/>
              <a:ext cx="4966800" cy="344700"/>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SGD</a:t>
              </a:r>
              <a:endParaRPr sz="2200" b="0" i="0" u="none" strike="noStrike" cap="none">
                <a:solidFill>
                  <a:schemeClr val="lt1"/>
                </a:solidFill>
                <a:latin typeface="Open Sans"/>
                <a:ea typeface="Open Sans"/>
                <a:cs typeface="Open Sans"/>
                <a:sym typeface="Open Sans"/>
              </a:endParaRPr>
            </a:p>
          </p:txBody>
        </p:sp>
      </p:grpSp>
      <p:sp>
        <p:nvSpPr>
          <p:cNvPr id="288" name="Google Shape;288;p165"/>
          <p:cNvSpPr/>
          <p:nvPr/>
        </p:nvSpPr>
        <p:spPr>
          <a:xfrm>
            <a:off x="3615520" y="2943200"/>
            <a:ext cx="952800" cy="96390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289" name="Google Shape;289;p165"/>
          <p:cNvGrpSpPr/>
          <p:nvPr/>
        </p:nvGrpSpPr>
        <p:grpSpPr>
          <a:xfrm>
            <a:off x="4289306" y="3025919"/>
            <a:ext cx="8879858" cy="1071031"/>
            <a:chOff x="4702175" y="3407247"/>
            <a:chExt cx="7613700" cy="856893"/>
          </a:xfrm>
        </p:grpSpPr>
        <p:sp>
          <p:nvSpPr>
            <p:cNvPr id="290" name="Google Shape;290;p165"/>
            <p:cNvSpPr/>
            <p:nvPr/>
          </p:nvSpPr>
          <p:spPr>
            <a:xfrm>
              <a:off x="4702175" y="3407247"/>
              <a:ext cx="7613700" cy="638700"/>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291" name="Google Shape;291;p165"/>
            <p:cNvSpPr/>
            <p:nvPr/>
          </p:nvSpPr>
          <p:spPr>
            <a:xfrm>
              <a:off x="5239295" y="3625440"/>
              <a:ext cx="6050700" cy="6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SGD with Minibatch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292" name="Google Shape;292;p165"/>
          <p:cNvSpPr/>
          <p:nvPr/>
        </p:nvSpPr>
        <p:spPr>
          <a:xfrm>
            <a:off x="3615382" y="3842472"/>
            <a:ext cx="952800" cy="963900"/>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93" name="Google Shape;293;p165"/>
          <p:cNvGrpSpPr/>
          <p:nvPr/>
        </p:nvGrpSpPr>
        <p:grpSpPr>
          <a:xfrm>
            <a:off x="4289306" y="3952494"/>
            <a:ext cx="8879800" cy="798364"/>
            <a:chOff x="4702175" y="4813773"/>
            <a:chExt cx="7613650" cy="638742"/>
          </a:xfrm>
        </p:grpSpPr>
        <p:sp>
          <p:nvSpPr>
            <p:cNvPr id="294" name="Google Shape;294;p165"/>
            <p:cNvSpPr/>
            <p:nvPr/>
          </p:nvSpPr>
          <p:spPr>
            <a:xfrm>
              <a:off x="4702175" y="4813773"/>
              <a:ext cx="7613650" cy="638742"/>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165"/>
            <p:cNvSpPr/>
            <p:nvPr/>
          </p:nvSpPr>
          <p:spPr>
            <a:xfrm>
              <a:off x="5213049" y="4980814"/>
              <a:ext cx="5560800" cy="344700"/>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SGD with Momentum</a:t>
              </a:r>
              <a:endParaRPr sz="2200" b="0" i="0" u="none" strike="noStrike" cap="none">
                <a:solidFill>
                  <a:schemeClr val="lt1"/>
                </a:solidFill>
                <a:latin typeface="Open Sans"/>
                <a:ea typeface="Open Sans"/>
                <a:cs typeface="Open Sans"/>
                <a:sym typeface="Open Sans"/>
              </a:endParaRPr>
            </a:p>
          </p:txBody>
        </p:sp>
      </p:grpSp>
      <p:sp>
        <p:nvSpPr>
          <p:cNvPr id="296" name="Google Shape;296;p165"/>
          <p:cNvSpPr/>
          <p:nvPr/>
        </p:nvSpPr>
        <p:spPr>
          <a:xfrm>
            <a:off x="5012156" y="6056715"/>
            <a:ext cx="7085594"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sp>
        <p:nvSpPr>
          <p:cNvPr id="297" name="Google Shape;297;p165"/>
          <p:cNvSpPr/>
          <p:nvPr/>
        </p:nvSpPr>
        <p:spPr>
          <a:xfrm>
            <a:off x="4996413" y="7267316"/>
            <a:ext cx="5088252" cy="4556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sp>
        <p:nvSpPr>
          <p:cNvPr id="298" name="Google Shape;298;p165"/>
          <p:cNvSpPr/>
          <p:nvPr/>
        </p:nvSpPr>
        <p:spPr>
          <a:xfrm>
            <a:off x="3615382" y="4784033"/>
            <a:ext cx="952800" cy="963900"/>
          </a:xfrm>
          <a:prstGeom prst="rightArrow">
            <a:avLst>
              <a:gd name="adj1" fmla="val 52703"/>
              <a:gd name="adj2"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9" name="Google Shape;299;p165"/>
          <p:cNvSpPr/>
          <p:nvPr/>
        </p:nvSpPr>
        <p:spPr>
          <a:xfrm>
            <a:off x="4289320" y="4904014"/>
            <a:ext cx="8879700" cy="798300"/>
          </a:xfrm>
          <a:prstGeom prst="chevron">
            <a:avLst>
              <a:gd name="adj" fmla="val 5000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0" name="Google Shape;300;p165"/>
          <p:cNvSpPr/>
          <p:nvPr/>
        </p:nvSpPr>
        <p:spPr>
          <a:xfrm>
            <a:off x="4830789" y="5104302"/>
            <a:ext cx="6485700" cy="42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Nesterov Accelerated Gradient (NAG)</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01" name="Google Shape;301;p165"/>
          <p:cNvSpPr/>
          <p:nvPr/>
        </p:nvSpPr>
        <p:spPr>
          <a:xfrm>
            <a:off x="3595182" y="5810350"/>
            <a:ext cx="952800" cy="96390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2" name="Google Shape;302;p165"/>
          <p:cNvSpPr/>
          <p:nvPr/>
        </p:nvSpPr>
        <p:spPr>
          <a:xfrm>
            <a:off x="4289320" y="5883181"/>
            <a:ext cx="8879700" cy="798300"/>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165"/>
          <p:cNvSpPr/>
          <p:nvPr/>
        </p:nvSpPr>
        <p:spPr>
          <a:xfrm>
            <a:off x="4830799" y="6042313"/>
            <a:ext cx="648570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Adaptive Gradient (Adagrad)</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304" name="Google Shape;304;p165"/>
          <p:cNvSpPr/>
          <p:nvPr/>
        </p:nvSpPr>
        <p:spPr>
          <a:xfrm>
            <a:off x="3615520" y="7681303"/>
            <a:ext cx="952800" cy="963900"/>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5" name="Google Shape;305;p165"/>
          <p:cNvGrpSpPr/>
          <p:nvPr/>
        </p:nvGrpSpPr>
        <p:grpSpPr>
          <a:xfrm>
            <a:off x="4289356" y="7764029"/>
            <a:ext cx="8879858" cy="798311"/>
            <a:chOff x="4702175" y="2904933"/>
            <a:chExt cx="7613700" cy="638700"/>
          </a:xfrm>
        </p:grpSpPr>
        <p:sp>
          <p:nvSpPr>
            <p:cNvPr id="306" name="Google Shape;306;p165"/>
            <p:cNvSpPr/>
            <p:nvPr/>
          </p:nvSpPr>
          <p:spPr>
            <a:xfrm>
              <a:off x="4702175" y="2904933"/>
              <a:ext cx="7613700" cy="638700"/>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165"/>
            <p:cNvSpPr/>
            <p:nvPr/>
          </p:nvSpPr>
          <p:spPr>
            <a:xfrm>
              <a:off x="5166416" y="3284415"/>
              <a:ext cx="4966800" cy="196800"/>
            </a:xfrm>
            <a:prstGeom prst="rect">
              <a:avLst/>
            </a:prstGeom>
            <a:solidFill>
              <a:srgbClr val="CF5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Adaptive Momentum Estimation (Adam)</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
        <p:nvSpPr>
          <p:cNvPr id="308" name="Google Shape;308;p165"/>
          <p:cNvSpPr/>
          <p:nvPr/>
        </p:nvSpPr>
        <p:spPr>
          <a:xfrm>
            <a:off x="3595182" y="6697672"/>
            <a:ext cx="952800" cy="963900"/>
          </a:xfrm>
          <a:prstGeom prst="rightArrow">
            <a:avLst>
              <a:gd name="adj1" fmla="val 52703"/>
              <a:gd name="adj2" fmla="val 5000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09" name="Google Shape;309;p165"/>
          <p:cNvGrpSpPr/>
          <p:nvPr/>
        </p:nvGrpSpPr>
        <p:grpSpPr>
          <a:xfrm>
            <a:off x="4289244" y="6782236"/>
            <a:ext cx="8879858" cy="798311"/>
            <a:chOff x="4719441" y="4793401"/>
            <a:chExt cx="7613700" cy="638700"/>
          </a:xfrm>
        </p:grpSpPr>
        <p:sp>
          <p:nvSpPr>
            <p:cNvPr id="310" name="Google Shape;310;p165"/>
            <p:cNvSpPr/>
            <p:nvPr/>
          </p:nvSpPr>
          <p:spPr>
            <a:xfrm>
              <a:off x="4719441" y="4793401"/>
              <a:ext cx="7613700" cy="638700"/>
            </a:xfrm>
            <a:prstGeom prst="chevron">
              <a:avLst>
                <a:gd name="adj" fmla="val 50000"/>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165"/>
            <p:cNvSpPr/>
            <p:nvPr/>
          </p:nvSpPr>
          <p:spPr>
            <a:xfrm>
              <a:off x="5183779" y="5114390"/>
              <a:ext cx="5029200" cy="247800"/>
            </a:xfrm>
            <a:prstGeom prst="rect">
              <a:avLst/>
            </a:prstGeom>
            <a:solidFill>
              <a:srgbClr val="FF896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Root Mean Square Propagation (RMSprop)</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46"/>
          <p:cNvSpPr/>
          <p:nvPr/>
        </p:nvSpPr>
        <p:spPr>
          <a:xfrm>
            <a:off x="10598198" y="2165461"/>
            <a:ext cx="4796287" cy="1560903"/>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The individual explanation methods can be used on each instance and then listed or aggregated for the entire group.</a:t>
            </a:r>
            <a:endParaRPr sz="1400" b="0" i="0" u="none" strike="noStrike" cap="none">
              <a:solidFill>
                <a:schemeClr val="lt1"/>
              </a:solidFill>
              <a:latin typeface="Arial"/>
              <a:ea typeface="Arial"/>
              <a:cs typeface="Arial"/>
              <a:sym typeface="Arial"/>
            </a:endParaRPr>
          </a:p>
        </p:txBody>
      </p:sp>
      <p:sp>
        <p:nvSpPr>
          <p:cNvPr id="1947" name="Google Shape;1947;p246"/>
          <p:cNvSpPr/>
          <p:nvPr/>
        </p:nvSpPr>
        <p:spPr>
          <a:xfrm>
            <a:off x="770648" y="2178091"/>
            <a:ext cx="4796287" cy="1516851"/>
          </a:xfrm>
          <a:prstGeom prst="rect">
            <a:avLst/>
          </a:prstGeom>
          <a:solidFill>
            <a:schemeClr val="lt1"/>
          </a:solidFill>
          <a:ln w="28575"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48" name="Google Shape;1948;p246"/>
          <p:cNvSpPr txBox="1">
            <a:spLocks noGrp="1"/>
          </p:cNvSpPr>
          <p:nvPr>
            <p:ph type="title"/>
          </p:nvPr>
        </p:nvSpPr>
        <p:spPr>
          <a:xfrm>
            <a:off x="3023813" y="242490"/>
            <a:ext cx="10856423"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Function-Level Evaluation (Proxy Task)</a:t>
            </a:r>
            <a:endParaRPr/>
          </a:p>
        </p:txBody>
      </p:sp>
      <p:pic>
        <p:nvPicPr>
          <p:cNvPr id="1949" name="Google Shape;1949;p246"/>
          <p:cNvPicPr preferRelativeResize="0"/>
          <p:nvPr/>
        </p:nvPicPr>
        <p:blipFill rotWithShape="1">
          <a:blip r:embed="rId3">
            <a:alphaModFix/>
          </a:blip>
          <a:srcRect/>
          <a:stretch/>
        </p:blipFill>
        <p:spPr>
          <a:xfrm>
            <a:off x="2199286" y="774466"/>
            <a:ext cx="12649166" cy="310537"/>
          </a:xfrm>
          <a:prstGeom prst="rect">
            <a:avLst/>
          </a:prstGeom>
          <a:noFill/>
          <a:ln>
            <a:noFill/>
          </a:ln>
        </p:spPr>
      </p:pic>
      <p:cxnSp>
        <p:nvCxnSpPr>
          <p:cNvPr id="1950" name="Google Shape;1950;p246"/>
          <p:cNvCxnSpPr/>
          <p:nvPr/>
        </p:nvCxnSpPr>
        <p:spPr>
          <a:xfrm rot="10800000">
            <a:off x="5683314" y="3106826"/>
            <a:ext cx="1190988" cy="1011603"/>
          </a:xfrm>
          <a:prstGeom prst="straightConnector1">
            <a:avLst/>
          </a:prstGeom>
          <a:noFill/>
          <a:ln w="28575" cap="flat" cmpd="sng">
            <a:solidFill>
              <a:srgbClr val="5597D3"/>
            </a:solidFill>
            <a:prstDash val="solid"/>
            <a:round/>
            <a:headEnd type="none" w="sm" len="sm"/>
            <a:tailEnd type="stealth" w="med" len="med"/>
          </a:ln>
        </p:spPr>
      </p:cxnSp>
      <p:cxnSp>
        <p:nvCxnSpPr>
          <p:cNvPr id="1951" name="Google Shape;1951;p246"/>
          <p:cNvCxnSpPr/>
          <p:nvPr/>
        </p:nvCxnSpPr>
        <p:spPr>
          <a:xfrm rot="10800000" flipH="1">
            <a:off x="9285172" y="3064211"/>
            <a:ext cx="1127457" cy="991048"/>
          </a:xfrm>
          <a:prstGeom prst="straightConnector1">
            <a:avLst/>
          </a:prstGeom>
          <a:noFill/>
          <a:ln w="28575" cap="flat" cmpd="sng">
            <a:solidFill>
              <a:srgbClr val="5597D3"/>
            </a:solidFill>
            <a:prstDash val="solid"/>
            <a:round/>
            <a:headEnd type="none" w="sm" len="sm"/>
            <a:tailEnd type="stealth" w="med" len="med"/>
          </a:ln>
        </p:spPr>
      </p:cxnSp>
      <p:grpSp>
        <p:nvGrpSpPr>
          <p:cNvPr id="1952" name="Google Shape;1952;p246"/>
          <p:cNvGrpSpPr/>
          <p:nvPr/>
        </p:nvGrpSpPr>
        <p:grpSpPr>
          <a:xfrm>
            <a:off x="6918646" y="3726364"/>
            <a:ext cx="2364512" cy="3578805"/>
            <a:chOff x="3325813" y="1277938"/>
            <a:chExt cx="2284413" cy="3457575"/>
          </a:xfrm>
        </p:grpSpPr>
        <p:sp>
          <p:nvSpPr>
            <p:cNvPr id="1953" name="Google Shape;1953;p246"/>
            <p:cNvSpPr/>
            <p:nvPr/>
          </p:nvSpPr>
          <p:spPr>
            <a:xfrm>
              <a:off x="4002088" y="4524375"/>
              <a:ext cx="911225" cy="211138"/>
            </a:xfrm>
            <a:custGeom>
              <a:avLst/>
              <a:gdLst/>
              <a:ahLst/>
              <a:cxnLst/>
              <a:rect l="l" t="t" r="r" b="b"/>
              <a:pathLst>
                <a:path w="503" h="117" extrusionOk="0">
                  <a:moveTo>
                    <a:pt x="0" y="0"/>
                  </a:moveTo>
                  <a:cubicBezTo>
                    <a:pt x="1" y="2"/>
                    <a:pt x="2" y="4"/>
                    <a:pt x="3" y="6"/>
                  </a:cubicBezTo>
                  <a:cubicBezTo>
                    <a:pt x="8" y="13"/>
                    <a:pt x="55" y="61"/>
                    <a:pt x="68" y="74"/>
                  </a:cubicBezTo>
                  <a:cubicBezTo>
                    <a:pt x="69" y="98"/>
                    <a:pt x="91" y="117"/>
                    <a:pt x="119" y="117"/>
                  </a:cubicBezTo>
                  <a:cubicBezTo>
                    <a:pt x="384" y="117"/>
                    <a:pt x="384" y="117"/>
                    <a:pt x="384" y="117"/>
                  </a:cubicBezTo>
                  <a:cubicBezTo>
                    <a:pt x="413" y="117"/>
                    <a:pt x="436" y="97"/>
                    <a:pt x="436" y="73"/>
                  </a:cubicBezTo>
                  <a:cubicBezTo>
                    <a:pt x="442" y="67"/>
                    <a:pt x="450" y="59"/>
                    <a:pt x="464" y="45"/>
                  </a:cubicBezTo>
                  <a:cubicBezTo>
                    <a:pt x="485" y="24"/>
                    <a:pt x="497" y="10"/>
                    <a:pt x="503" y="0"/>
                  </a:cubicBezTo>
                  <a:lnTo>
                    <a:pt x="0" y="0"/>
                  </a:lnTo>
                  <a:close/>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4" name="Google Shape;1954;p246"/>
            <p:cNvSpPr/>
            <p:nvPr/>
          </p:nvSpPr>
          <p:spPr>
            <a:xfrm>
              <a:off x="3971926" y="4213225"/>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5" name="Google Shape;1955;p246"/>
            <p:cNvSpPr/>
            <p:nvPr/>
          </p:nvSpPr>
          <p:spPr>
            <a:xfrm>
              <a:off x="3971926" y="4349750"/>
              <a:ext cx="977900" cy="93663"/>
            </a:xfrm>
            <a:custGeom>
              <a:avLst/>
              <a:gdLst/>
              <a:ahLst/>
              <a:cxnLst/>
              <a:rect l="l" t="t" r="r" b="b"/>
              <a:pathLst>
                <a:path w="540" h="52" extrusionOk="0">
                  <a:moveTo>
                    <a:pt x="540" y="26"/>
                  </a:moveTo>
                  <a:cubicBezTo>
                    <a:pt x="540" y="40"/>
                    <a:pt x="529" y="52"/>
                    <a:pt x="517" y="52"/>
                  </a:cubicBezTo>
                  <a:cubicBezTo>
                    <a:pt x="23" y="52"/>
                    <a:pt x="23" y="52"/>
                    <a:pt x="23" y="52"/>
                  </a:cubicBezTo>
                  <a:cubicBezTo>
                    <a:pt x="10" y="52"/>
                    <a:pt x="0" y="40"/>
                    <a:pt x="0" y="26"/>
                  </a:cubicBezTo>
                  <a:cubicBezTo>
                    <a:pt x="0" y="12"/>
                    <a:pt x="10" y="0"/>
                    <a:pt x="23" y="0"/>
                  </a:cubicBezTo>
                  <a:cubicBezTo>
                    <a:pt x="517" y="0"/>
                    <a:pt x="517" y="0"/>
                    <a:pt x="517" y="0"/>
                  </a:cubicBezTo>
                  <a:cubicBezTo>
                    <a:pt x="529" y="0"/>
                    <a:pt x="540" y="12"/>
                    <a:pt x="540" y="2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6" name="Google Shape;1956;p246"/>
            <p:cNvSpPr/>
            <p:nvPr/>
          </p:nvSpPr>
          <p:spPr>
            <a:xfrm>
              <a:off x="3971926" y="4473575"/>
              <a:ext cx="968375" cy="57150"/>
            </a:xfrm>
            <a:custGeom>
              <a:avLst/>
              <a:gdLst/>
              <a:ahLst/>
              <a:cxnLst/>
              <a:rect l="l" t="t" r="r" b="b"/>
              <a:pathLst>
                <a:path w="535" h="32" extrusionOk="0">
                  <a:moveTo>
                    <a:pt x="535" y="16"/>
                  </a:moveTo>
                  <a:cubicBezTo>
                    <a:pt x="535" y="25"/>
                    <a:pt x="525" y="32"/>
                    <a:pt x="513" y="32"/>
                  </a:cubicBezTo>
                  <a:cubicBezTo>
                    <a:pt x="23" y="32"/>
                    <a:pt x="23" y="32"/>
                    <a:pt x="23" y="32"/>
                  </a:cubicBezTo>
                  <a:cubicBezTo>
                    <a:pt x="10" y="32"/>
                    <a:pt x="0" y="25"/>
                    <a:pt x="0" y="16"/>
                  </a:cubicBezTo>
                  <a:cubicBezTo>
                    <a:pt x="0" y="7"/>
                    <a:pt x="10" y="0"/>
                    <a:pt x="23" y="0"/>
                  </a:cubicBezTo>
                  <a:cubicBezTo>
                    <a:pt x="513" y="0"/>
                    <a:pt x="513" y="0"/>
                    <a:pt x="513" y="0"/>
                  </a:cubicBezTo>
                  <a:cubicBezTo>
                    <a:pt x="525" y="0"/>
                    <a:pt x="535" y="7"/>
                    <a:pt x="535" y="16"/>
                  </a:cubicBezTo>
                </a:path>
              </a:pathLst>
            </a:custGeom>
            <a:solidFill>
              <a:srgbClr val="1E4E79"/>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7" name="Google Shape;1957;p246"/>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8" name="Google Shape;1958;p246"/>
            <p:cNvSpPr/>
            <p:nvPr/>
          </p:nvSpPr>
          <p:spPr>
            <a:xfrm>
              <a:off x="4102101" y="1277938"/>
              <a:ext cx="1508125" cy="952500"/>
            </a:xfrm>
            <a:custGeom>
              <a:avLst/>
              <a:gdLst/>
              <a:ahLst/>
              <a:cxnLst/>
              <a:rect l="l" t="t" r="r" b="b"/>
              <a:pathLst>
                <a:path w="950" h="600" extrusionOk="0">
                  <a:moveTo>
                    <a:pt x="0" y="0"/>
                  </a:moveTo>
                  <a:lnTo>
                    <a:pt x="950" y="600"/>
                  </a:lnTo>
                  <a:lnTo>
                    <a:pt x="769" y="211"/>
                  </a:lnTo>
                  <a:lnTo>
                    <a:pt x="355" y="0"/>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59" name="Google Shape;1959;p246"/>
            <p:cNvSpPr/>
            <p:nvPr/>
          </p:nvSpPr>
          <p:spPr>
            <a:xfrm>
              <a:off x="3325813" y="2055813"/>
              <a:ext cx="2284413" cy="673100"/>
            </a:xfrm>
            <a:custGeom>
              <a:avLst/>
              <a:gdLst/>
              <a:ahLst/>
              <a:cxnLst/>
              <a:rect l="l" t="t" r="r" b="b"/>
              <a:pathLst>
                <a:path w="1439" h="424" extrusionOk="0">
                  <a:moveTo>
                    <a:pt x="0" y="0"/>
                  </a:moveTo>
                  <a:lnTo>
                    <a:pt x="1439" y="181"/>
                  </a:lnTo>
                  <a:lnTo>
                    <a:pt x="1424" y="377"/>
                  </a:lnTo>
                  <a:lnTo>
                    <a:pt x="0" y="424"/>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0" name="Google Shape;1960;p246"/>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lnTo>
                    <a:pt x="1147"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1" name="Google Shape;1961;p246"/>
            <p:cNvSpPr/>
            <p:nvPr/>
          </p:nvSpPr>
          <p:spPr>
            <a:xfrm>
              <a:off x="3502026" y="1612900"/>
              <a:ext cx="2108200" cy="1657350"/>
            </a:xfrm>
            <a:custGeom>
              <a:avLst/>
              <a:gdLst/>
              <a:ahLst/>
              <a:cxnLst/>
              <a:rect l="l" t="t" r="r" b="b"/>
              <a:pathLst>
                <a:path w="1328" h="1044" extrusionOk="0">
                  <a:moveTo>
                    <a:pt x="1147" y="0"/>
                  </a:moveTo>
                  <a:lnTo>
                    <a:pt x="0" y="953"/>
                  </a:lnTo>
                  <a:lnTo>
                    <a:pt x="50" y="1044"/>
                  </a:lnTo>
                  <a:lnTo>
                    <a:pt x="1328" y="389"/>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2" name="Google Shape;1962;p246"/>
            <p:cNvSpPr/>
            <p:nvPr/>
          </p:nvSpPr>
          <p:spPr>
            <a:xfrm>
              <a:off x="3502026" y="3125788"/>
              <a:ext cx="1697038" cy="677863"/>
            </a:xfrm>
            <a:custGeom>
              <a:avLst/>
              <a:gdLst/>
              <a:ahLst/>
              <a:cxnLst/>
              <a:rect l="l" t="t" r="r" b="b"/>
              <a:pathLst>
                <a:path w="1069" h="427" extrusionOk="0">
                  <a:moveTo>
                    <a:pt x="0" y="0"/>
                  </a:moveTo>
                  <a:lnTo>
                    <a:pt x="1069" y="228"/>
                  </a:lnTo>
                  <a:lnTo>
                    <a:pt x="1007" y="427"/>
                  </a:lnTo>
                  <a:lnTo>
                    <a:pt x="50" y="91"/>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3" name="Google Shape;1963;p246"/>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lnTo>
                    <a:pt x="1181"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4" name="Google Shape;1964;p246"/>
            <p:cNvSpPr/>
            <p:nvPr/>
          </p:nvSpPr>
          <p:spPr>
            <a:xfrm>
              <a:off x="3735388" y="2343150"/>
              <a:ext cx="1874838" cy="1365250"/>
            </a:xfrm>
            <a:custGeom>
              <a:avLst/>
              <a:gdLst/>
              <a:ahLst/>
              <a:cxnLst/>
              <a:rect l="l" t="t" r="r" b="b"/>
              <a:pathLst>
                <a:path w="1181" h="860" extrusionOk="0">
                  <a:moveTo>
                    <a:pt x="1181" y="0"/>
                  </a:moveTo>
                  <a:lnTo>
                    <a:pt x="0" y="761"/>
                  </a:lnTo>
                  <a:lnTo>
                    <a:pt x="27" y="860"/>
                  </a:lnTo>
                  <a:lnTo>
                    <a:pt x="1166" y="196"/>
                  </a:lnTo>
                </a:path>
              </a:pathLst>
            </a:custGeom>
            <a:no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5" name="Google Shape;1965;p246"/>
            <p:cNvSpPr/>
            <p:nvPr/>
          </p:nvSpPr>
          <p:spPr>
            <a:xfrm>
              <a:off x="3735388" y="3551238"/>
              <a:ext cx="1282700" cy="598488"/>
            </a:xfrm>
            <a:custGeom>
              <a:avLst/>
              <a:gdLst/>
              <a:ahLst/>
              <a:cxnLst/>
              <a:rect l="l" t="t" r="r" b="b"/>
              <a:pathLst>
                <a:path w="808" h="377" extrusionOk="0">
                  <a:moveTo>
                    <a:pt x="0" y="0"/>
                  </a:moveTo>
                  <a:lnTo>
                    <a:pt x="808" y="320"/>
                  </a:lnTo>
                  <a:lnTo>
                    <a:pt x="765" y="377"/>
                  </a:lnTo>
                  <a:lnTo>
                    <a:pt x="27" y="99"/>
                  </a:lnTo>
                  <a:lnTo>
                    <a:pt x="0" y="0"/>
                  </a:lnTo>
                  <a:close/>
                </a:path>
              </a:pathLst>
            </a:custGeom>
            <a:solidFill>
              <a:srgbClr val="2E75B5"/>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6" name="Google Shape;1966;p246"/>
            <p:cNvSpPr/>
            <p:nvPr/>
          </p:nvSpPr>
          <p:spPr>
            <a:xfrm>
              <a:off x="3325813" y="1277938"/>
              <a:ext cx="1339850" cy="1450975"/>
            </a:xfrm>
            <a:custGeom>
              <a:avLst/>
              <a:gdLst/>
              <a:ahLst/>
              <a:cxnLst/>
              <a:rect l="l" t="t" r="r" b="b"/>
              <a:pathLst>
                <a:path w="844" h="914" extrusionOk="0">
                  <a:moveTo>
                    <a:pt x="489" y="0"/>
                  </a:moveTo>
                  <a:lnTo>
                    <a:pt x="0" y="490"/>
                  </a:lnTo>
                  <a:lnTo>
                    <a:pt x="0" y="914"/>
                  </a:lnTo>
                  <a:lnTo>
                    <a:pt x="844" y="0"/>
                  </a:lnTo>
                  <a:lnTo>
                    <a:pt x="489"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7" name="Google Shape;1967;p246"/>
            <p:cNvSpPr/>
            <p:nvPr/>
          </p:nvSpPr>
          <p:spPr>
            <a:xfrm>
              <a:off x="3905251" y="3487738"/>
              <a:ext cx="1293813" cy="661988"/>
            </a:xfrm>
            <a:custGeom>
              <a:avLst/>
              <a:gdLst/>
              <a:ahLst/>
              <a:cxnLst/>
              <a:rect l="l" t="t" r="r" b="b"/>
              <a:pathLst>
                <a:path w="815" h="417" extrusionOk="0">
                  <a:moveTo>
                    <a:pt x="51" y="417"/>
                  </a:moveTo>
                  <a:lnTo>
                    <a:pt x="753" y="199"/>
                  </a:lnTo>
                  <a:lnTo>
                    <a:pt x="815" y="0"/>
                  </a:lnTo>
                  <a:lnTo>
                    <a:pt x="0" y="368"/>
                  </a:lnTo>
                  <a:lnTo>
                    <a:pt x="51" y="417"/>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968" name="Google Shape;1968;p246"/>
            <p:cNvSpPr/>
            <p:nvPr/>
          </p:nvSpPr>
          <p:spPr>
            <a:xfrm>
              <a:off x="3905251" y="4059238"/>
              <a:ext cx="1112838" cy="90488"/>
            </a:xfrm>
            <a:custGeom>
              <a:avLst/>
              <a:gdLst/>
              <a:ahLst/>
              <a:cxnLst/>
              <a:rect l="l" t="t" r="r" b="b"/>
              <a:pathLst>
                <a:path w="701" h="57" extrusionOk="0">
                  <a:moveTo>
                    <a:pt x="0" y="8"/>
                  </a:moveTo>
                  <a:lnTo>
                    <a:pt x="701" y="0"/>
                  </a:lnTo>
                  <a:lnTo>
                    <a:pt x="658" y="57"/>
                  </a:lnTo>
                  <a:lnTo>
                    <a:pt x="51" y="57"/>
                  </a:lnTo>
                  <a:lnTo>
                    <a:pt x="0" y="8"/>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sp>
        <p:nvSpPr>
          <p:cNvPr id="1969" name="Google Shape;1969;p246"/>
          <p:cNvSpPr txBox="1"/>
          <p:nvPr/>
        </p:nvSpPr>
        <p:spPr>
          <a:xfrm>
            <a:off x="910417" y="2551814"/>
            <a:ext cx="4656518" cy="769401"/>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Does not require human expertise</a:t>
            </a:r>
            <a:endParaRPr sz="2200" b="0" i="0" u="none" strike="noStrike" cap="none">
              <a:solidFill>
                <a:srgbClr val="44494E"/>
              </a:solidFill>
              <a:latin typeface="Open Sans"/>
              <a:ea typeface="Open Sans"/>
              <a:cs typeface="Open Sans"/>
              <a:sym typeface="Open Sans"/>
            </a:endParaRPr>
          </a:p>
        </p:txBody>
      </p:sp>
      <p:sp>
        <p:nvSpPr>
          <p:cNvPr id="1970" name="Google Shape;1970;p246"/>
          <p:cNvSpPr txBox="1"/>
          <p:nvPr/>
        </p:nvSpPr>
        <p:spPr>
          <a:xfrm>
            <a:off x="10554401" y="2382538"/>
            <a:ext cx="4840084" cy="1107955"/>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 Is generally performed after human-level evaluation which leads to enhanced results </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52"/>
                                        </p:tgtEl>
                                        <p:attrNameLst>
                                          <p:attrName>style.visibility</p:attrName>
                                        </p:attrNameLst>
                                      </p:cBhvr>
                                      <p:to>
                                        <p:strVal val="visible"/>
                                      </p:to>
                                    </p:set>
                                    <p:animEffect transition="in" filter="fade">
                                      <p:cBhvr>
                                        <p:cTn id="7" dur="1000"/>
                                        <p:tgtEl>
                                          <p:spTgt spid="195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1969">
                                            <p:txEl>
                                              <p:pRg st="0" end="0"/>
                                            </p:txEl>
                                          </p:spTgt>
                                        </p:tgtEl>
                                        <p:attrNameLst>
                                          <p:attrName>style.visibility</p:attrName>
                                        </p:attrNameLst>
                                      </p:cBhvr>
                                      <p:to>
                                        <p:strVal val="visible"/>
                                      </p:to>
                                    </p:set>
                                    <p:anim calcmode="lin" valueType="num">
                                      <p:cBhvr additive="base">
                                        <p:cTn id="11" dur="500"/>
                                        <p:tgtEl>
                                          <p:spTgt spid="1969">
                                            <p:txEl>
                                              <p:pRg st="0" end="0"/>
                                            </p:txEl>
                                          </p:spTgt>
                                        </p:tgtEl>
                                        <p:attrNameLst>
                                          <p:attrName>ppt_w</p:attrName>
                                        </p:attrNameLst>
                                      </p:cBhvr>
                                      <p:tavLst>
                                        <p:tav tm="0">
                                          <p:val>
                                            <p:strVal val="0"/>
                                          </p:val>
                                        </p:tav>
                                        <p:tav tm="100000">
                                          <p:val>
                                            <p:strVal val="#ppt_w"/>
                                          </p:val>
                                        </p:tav>
                                      </p:tavLst>
                                    </p:anim>
                                    <p:anim calcmode="lin" valueType="num">
                                      <p:cBhvr additive="base">
                                        <p:cTn id="12" dur="500"/>
                                        <p:tgtEl>
                                          <p:spTgt spid="1969">
                                            <p:txEl>
                                              <p:pRg st="0" end="0"/>
                                            </p:txEl>
                                          </p:spTgt>
                                        </p:tgtEl>
                                        <p:attrNameLst>
                                          <p:attrName>ppt_h</p:attrName>
                                        </p:attrNameLst>
                                      </p:cBhvr>
                                      <p:tavLst>
                                        <p:tav tm="0">
                                          <p:val>
                                            <p:strVal val="0"/>
                                          </p:val>
                                        </p:tav>
                                        <p:tav tm="100000">
                                          <p:val>
                                            <p:strVal val="#ppt_h"/>
                                          </p:val>
                                        </p:tav>
                                      </p:tavLst>
                                    </p:anim>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1970">
                                            <p:txEl>
                                              <p:pRg st="0" end="0"/>
                                            </p:txEl>
                                          </p:spTgt>
                                        </p:tgtEl>
                                        <p:attrNameLst>
                                          <p:attrName>style.visibility</p:attrName>
                                        </p:attrNameLst>
                                      </p:cBhvr>
                                      <p:to>
                                        <p:strVal val="visible"/>
                                      </p:to>
                                    </p:set>
                                    <p:anim calcmode="lin" valueType="num">
                                      <p:cBhvr additive="base">
                                        <p:cTn id="16" dur="500"/>
                                        <p:tgtEl>
                                          <p:spTgt spid="1970">
                                            <p:txEl>
                                              <p:pRg st="0" end="0"/>
                                            </p:txEl>
                                          </p:spTgt>
                                        </p:tgtEl>
                                        <p:attrNameLst>
                                          <p:attrName>ppt_w</p:attrName>
                                        </p:attrNameLst>
                                      </p:cBhvr>
                                      <p:tavLst>
                                        <p:tav tm="0">
                                          <p:val>
                                            <p:strVal val="0"/>
                                          </p:val>
                                        </p:tav>
                                        <p:tav tm="100000">
                                          <p:val>
                                            <p:strVal val="#ppt_w"/>
                                          </p:val>
                                        </p:tav>
                                      </p:tavLst>
                                    </p:anim>
                                    <p:anim calcmode="lin" valueType="num">
                                      <p:cBhvr additive="base">
                                        <p:cTn id="17" dur="500"/>
                                        <p:tgtEl>
                                          <p:spTgt spid="1970">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24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Explanation in Interpretability</a:t>
            </a:r>
            <a:endParaRPr/>
          </a:p>
        </p:txBody>
      </p:sp>
      <p:pic>
        <p:nvPicPr>
          <p:cNvPr id="1977" name="Google Shape;1977;p247"/>
          <p:cNvPicPr preferRelativeResize="0"/>
          <p:nvPr/>
        </p:nvPicPr>
        <p:blipFill rotWithShape="1">
          <a:blip r:embed="rId3">
            <a:alphaModFix/>
          </a:blip>
          <a:srcRect/>
          <a:stretch/>
        </p:blipFill>
        <p:spPr>
          <a:xfrm>
            <a:off x="2400389" y="699522"/>
            <a:ext cx="11499242" cy="310537"/>
          </a:xfrm>
          <a:prstGeom prst="rect">
            <a:avLst/>
          </a:prstGeom>
          <a:noFill/>
          <a:ln>
            <a:noFill/>
          </a:ln>
        </p:spPr>
      </p:pic>
      <p:sp>
        <p:nvSpPr>
          <p:cNvPr id="1978" name="Google Shape;1978;p247"/>
          <p:cNvSpPr txBox="1">
            <a:spLocks noGrp="1"/>
          </p:cNvSpPr>
          <p:nvPr>
            <p:ph type="body" idx="2"/>
          </p:nvPr>
        </p:nvSpPr>
        <p:spPr>
          <a:xfrm>
            <a:off x="959551" y="1768165"/>
            <a:ext cx="14229348" cy="7537789"/>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sp>
        <p:nvSpPr>
          <p:cNvPr id="1979" name="Google Shape;1979;p247"/>
          <p:cNvSpPr/>
          <p:nvPr/>
        </p:nvSpPr>
        <p:spPr>
          <a:xfrm>
            <a:off x="3263190" y="2802515"/>
            <a:ext cx="1163165" cy="1002736"/>
          </a:xfrm>
          <a:prstGeom prst="rightArrow">
            <a:avLst>
              <a:gd name="adj1" fmla="val 52703"/>
              <a:gd name="adj2" fmla="val 5000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80" name="Google Shape;1980;p247"/>
          <p:cNvSpPr/>
          <p:nvPr/>
        </p:nvSpPr>
        <p:spPr>
          <a:xfrm>
            <a:off x="3948042" y="2698189"/>
            <a:ext cx="8879842" cy="1244314"/>
          </a:xfrm>
          <a:prstGeom prst="chevron">
            <a:avLst>
              <a:gd name="adj" fmla="val 5000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81" name="Google Shape;1981;p247"/>
          <p:cNvSpPr/>
          <p:nvPr/>
        </p:nvSpPr>
        <p:spPr>
          <a:xfrm>
            <a:off x="4670865" y="2889500"/>
            <a:ext cx="671732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Relates different parameters of a dataset to the predicted model in an understandable way</a:t>
            </a:r>
            <a:endParaRPr sz="1400" b="0" i="0" u="none" strike="noStrike" cap="none">
              <a:solidFill>
                <a:srgbClr val="000000"/>
              </a:solidFill>
              <a:latin typeface="Arial"/>
              <a:ea typeface="Arial"/>
              <a:cs typeface="Arial"/>
              <a:sym typeface="Arial"/>
            </a:endParaRPr>
          </a:p>
        </p:txBody>
      </p:sp>
      <p:sp>
        <p:nvSpPr>
          <p:cNvPr id="1982" name="Google Shape;1982;p247"/>
          <p:cNvSpPr/>
          <p:nvPr/>
        </p:nvSpPr>
        <p:spPr>
          <a:xfrm>
            <a:off x="4360922" y="6993409"/>
            <a:ext cx="8063953"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Model-Specific or Model-Agnostic</a:t>
            </a:r>
            <a:endParaRPr sz="2200" b="0" i="0" u="none" strike="noStrike" cap="none">
              <a:solidFill>
                <a:schemeClr val="lt1"/>
              </a:solidFill>
              <a:latin typeface="Open Sans"/>
              <a:ea typeface="Open Sans"/>
              <a:cs typeface="Open Sans"/>
              <a:sym typeface="Open Sans"/>
            </a:endParaRPr>
          </a:p>
        </p:txBody>
      </p:sp>
      <p:sp>
        <p:nvSpPr>
          <p:cNvPr id="1983" name="Google Shape;1983;p247"/>
          <p:cNvSpPr/>
          <p:nvPr/>
        </p:nvSpPr>
        <p:spPr>
          <a:xfrm>
            <a:off x="3415590" y="4318425"/>
            <a:ext cx="1163165" cy="1002736"/>
          </a:xfrm>
          <a:prstGeom prst="rightArrow">
            <a:avLst>
              <a:gd name="adj1" fmla="val 52703"/>
              <a:gd name="adj2"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84" name="Google Shape;1984;p247"/>
          <p:cNvSpPr/>
          <p:nvPr/>
        </p:nvSpPr>
        <p:spPr>
          <a:xfrm>
            <a:off x="4100442" y="4214099"/>
            <a:ext cx="8879842" cy="1244314"/>
          </a:xfrm>
          <a:prstGeom prst="chevron">
            <a:avLst>
              <a:gd name="adj" fmla="val 5000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985" name="Google Shape;1985;p247"/>
          <p:cNvSpPr/>
          <p:nvPr/>
        </p:nvSpPr>
        <p:spPr>
          <a:xfrm>
            <a:off x="4823265" y="4435092"/>
            <a:ext cx="6717321"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Is generated by algorithms which work as explanation methods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248"/>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Properties of Explanation Methods</a:t>
            </a:r>
            <a:endParaRPr/>
          </a:p>
        </p:txBody>
      </p:sp>
      <p:sp>
        <p:nvSpPr>
          <p:cNvPr id="1992" name="Google Shape;1992;p248"/>
          <p:cNvSpPr txBox="1">
            <a:spLocks noGrp="1"/>
          </p:cNvSpPr>
          <p:nvPr>
            <p:ph type="body" idx="1"/>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1993" name="Google Shape;1993;p248"/>
          <p:cNvPicPr preferRelativeResize="0"/>
          <p:nvPr/>
        </p:nvPicPr>
        <p:blipFill rotWithShape="1">
          <a:blip r:embed="rId3">
            <a:alphaModFix/>
          </a:blip>
          <a:srcRect/>
          <a:stretch/>
        </p:blipFill>
        <p:spPr>
          <a:xfrm>
            <a:off x="2514234" y="751273"/>
            <a:ext cx="11499242" cy="341591"/>
          </a:xfrm>
          <a:prstGeom prst="rect">
            <a:avLst/>
          </a:prstGeom>
          <a:noFill/>
          <a:ln>
            <a:noFill/>
          </a:ln>
        </p:spPr>
      </p:pic>
      <p:sp>
        <p:nvSpPr>
          <p:cNvPr id="1994" name="Google Shape;1994;p248"/>
          <p:cNvSpPr/>
          <p:nvPr/>
        </p:nvSpPr>
        <p:spPr>
          <a:xfrm>
            <a:off x="4476801" y="4042438"/>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Describes how the model relies on its parameters</a:t>
            </a:r>
            <a:endParaRPr sz="1400" b="0" i="0" u="none" strike="noStrike" cap="none">
              <a:solidFill>
                <a:srgbClr val="000000"/>
              </a:solidFill>
              <a:latin typeface="Arial"/>
              <a:ea typeface="Arial"/>
              <a:cs typeface="Arial"/>
              <a:sym typeface="Arial"/>
            </a:endParaRPr>
          </a:p>
        </p:txBody>
      </p:sp>
      <p:sp>
        <p:nvSpPr>
          <p:cNvPr id="1995" name="Google Shape;1995;p248"/>
          <p:cNvSpPr/>
          <p:nvPr/>
        </p:nvSpPr>
        <p:spPr>
          <a:xfrm>
            <a:off x="4468564" y="5146753"/>
            <a:ext cx="11230765" cy="902293"/>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Describes the explanation method suitable for the range of models</a:t>
            </a:r>
            <a:endParaRPr sz="1400" b="0" i="0" u="none" strike="noStrike" cap="none">
              <a:solidFill>
                <a:srgbClr val="000000"/>
              </a:solidFill>
              <a:latin typeface="Arial"/>
              <a:ea typeface="Arial"/>
              <a:cs typeface="Arial"/>
              <a:sym typeface="Arial"/>
            </a:endParaRPr>
          </a:p>
        </p:txBody>
      </p:sp>
      <p:sp>
        <p:nvSpPr>
          <p:cNvPr id="1996" name="Google Shape;1996;p248"/>
          <p:cNvSpPr/>
          <p:nvPr/>
        </p:nvSpPr>
        <p:spPr>
          <a:xfrm>
            <a:off x="4480920" y="6271576"/>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To check that all the relationships picked up are causal</a:t>
            </a:r>
            <a:endParaRPr sz="1400" b="0" i="0" u="none" strike="noStrike" cap="none">
              <a:solidFill>
                <a:srgbClr val="000000"/>
              </a:solidFill>
              <a:latin typeface="Arial"/>
              <a:ea typeface="Arial"/>
              <a:cs typeface="Arial"/>
              <a:sym typeface="Arial"/>
            </a:endParaRPr>
          </a:p>
        </p:txBody>
      </p:sp>
      <p:sp>
        <p:nvSpPr>
          <p:cNvPr id="1997" name="Google Shape;1997;p248"/>
          <p:cNvSpPr/>
          <p:nvPr/>
        </p:nvSpPr>
        <p:spPr>
          <a:xfrm>
            <a:off x="4464443" y="2925766"/>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language structure generated from the explanation method</a:t>
            </a:r>
            <a:endParaRPr sz="1400" b="0" i="0" u="none" strike="noStrike" cap="none">
              <a:solidFill>
                <a:srgbClr val="000000"/>
              </a:solidFill>
              <a:latin typeface="Arial"/>
              <a:ea typeface="Arial"/>
              <a:cs typeface="Arial"/>
              <a:sym typeface="Arial"/>
            </a:endParaRPr>
          </a:p>
        </p:txBody>
      </p:sp>
      <p:sp>
        <p:nvSpPr>
          <p:cNvPr id="1998" name="Google Shape;1998;p248"/>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Translucency</a:t>
            </a:r>
            <a:endParaRPr sz="1400" b="0" i="0" u="none" strike="noStrike" cap="none">
              <a:solidFill>
                <a:srgbClr val="000000"/>
              </a:solidFill>
              <a:latin typeface="Arial"/>
              <a:ea typeface="Arial"/>
              <a:cs typeface="Arial"/>
              <a:sym typeface="Arial"/>
            </a:endParaRPr>
          </a:p>
        </p:txBody>
      </p:sp>
      <p:sp>
        <p:nvSpPr>
          <p:cNvPr id="1999" name="Google Shape;1999;p248"/>
          <p:cNvSpPr/>
          <p:nvPr/>
        </p:nvSpPr>
        <p:spPr>
          <a:xfrm>
            <a:off x="1704103" y="5149876"/>
            <a:ext cx="2768832" cy="906499"/>
          </a:xfrm>
          <a:prstGeom prst="roundRect">
            <a:avLst>
              <a:gd name="adj"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Probability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000" name="Google Shape;2000;p248"/>
          <p:cNvSpPr/>
          <p:nvPr/>
        </p:nvSpPr>
        <p:spPr>
          <a:xfrm>
            <a:off x="1704102" y="6277455"/>
            <a:ext cx="2776819" cy="906499"/>
          </a:xfrm>
          <a:prstGeom prst="roundRect">
            <a:avLst>
              <a:gd name="adj" fmla="val 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Algorithmic Complexity</a:t>
            </a:r>
            <a:endParaRPr sz="1400" b="0" i="0" u="none" strike="noStrike" cap="none">
              <a:solidFill>
                <a:srgbClr val="000000"/>
              </a:solidFill>
              <a:latin typeface="Arial"/>
              <a:ea typeface="Arial"/>
              <a:cs typeface="Arial"/>
              <a:sym typeface="Arial"/>
            </a:endParaRPr>
          </a:p>
        </p:txBody>
      </p:sp>
      <p:sp>
        <p:nvSpPr>
          <p:cNvPr id="2001" name="Google Shape;2001;p248"/>
          <p:cNvSpPr/>
          <p:nvPr/>
        </p:nvSpPr>
        <p:spPr>
          <a:xfrm>
            <a:off x="1704103" y="2925766"/>
            <a:ext cx="2768832" cy="906499"/>
          </a:xfrm>
          <a:prstGeom prst="roundRect">
            <a:avLst>
              <a:gd name="adj" fmla="val 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Expressive Power</a:t>
            </a:r>
            <a:endParaRPr sz="1400" b="0" i="0" u="none" strike="noStrike" cap="none">
              <a:solidFill>
                <a:srgbClr val="000000"/>
              </a:solidFill>
              <a:latin typeface="Arial"/>
              <a:ea typeface="Arial"/>
              <a:cs typeface="Arial"/>
              <a:sym typeface="Arial"/>
            </a:endParaRPr>
          </a:p>
        </p:txBody>
      </p:sp>
      <p:sp>
        <p:nvSpPr>
          <p:cNvPr id="2002" name="Google Shape;2002;p248"/>
          <p:cNvSpPr txBox="1"/>
          <p:nvPr/>
        </p:nvSpPr>
        <p:spPr>
          <a:xfrm>
            <a:off x="910416" y="1283860"/>
            <a:ext cx="15066645" cy="430847"/>
          </a:xfrm>
          <a:prstGeom prst="rect">
            <a:avLst/>
          </a:prstGeom>
          <a:noFill/>
          <a:ln>
            <a:noFill/>
          </a:ln>
        </p:spPr>
        <p:txBody>
          <a:bodyPr spcFirstLastPara="1" wrap="square" lIns="91425" tIns="45700" rIns="91425" bIns="45700" anchor="t" anchorCtr="0">
            <a:spAutoFit/>
          </a:bodyPr>
          <a:lstStyle/>
          <a:p>
            <a:pPr marL="7620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44494E"/>
                </a:solidFill>
                <a:latin typeface="Open Sans"/>
                <a:ea typeface="Open Sans"/>
                <a:cs typeface="Open Sans"/>
                <a:sym typeface="Open Sans"/>
              </a:rPr>
              <a:t>These properties measure the effectiveness of the explanation method:</a:t>
            </a:r>
            <a:endParaRPr sz="2200" b="0" i="0" u="none" strike="noStrike" cap="none">
              <a:solidFill>
                <a:srgbClr val="44494E"/>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002">
                                            <p:txEl>
                                              <p:pRg st="0" end="0"/>
                                            </p:txEl>
                                          </p:spTgt>
                                        </p:tgtEl>
                                        <p:attrNameLst>
                                          <p:attrName>style.visibility</p:attrName>
                                        </p:attrNameLst>
                                      </p:cBhvr>
                                      <p:to>
                                        <p:strVal val="visible"/>
                                      </p:to>
                                    </p:set>
                                    <p:anim calcmode="lin" valueType="num">
                                      <p:cBhvr additive="base">
                                        <p:cTn id="7" dur="500"/>
                                        <p:tgtEl>
                                          <p:spTgt spid="2002">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200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24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Properties of Individual Explanations</a:t>
            </a:r>
            <a:endParaRPr/>
          </a:p>
        </p:txBody>
      </p:sp>
      <p:sp>
        <p:nvSpPr>
          <p:cNvPr id="2009" name="Google Shape;2009;p249"/>
          <p:cNvSpPr txBox="1">
            <a:spLocks noGrp="1"/>
          </p:cNvSpPr>
          <p:nvPr>
            <p:ph type="body" idx="1"/>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pic>
        <p:nvPicPr>
          <p:cNvPr id="2010" name="Google Shape;2010;p249"/>
          <p:cNvPicPr preferRelativeResize="0"/>
          <p:nvPr/>
        </p:nvPicPr>
        <p:blipFill rotWithShape="1">
          <a:blip r:embed="rId3">
            <a:alphaModFix/>
          </a:blip>
          <a:srcRect/>
          <a:stretch/>
        </p:blipFill>
        <p:spPr>
          <a:xfrm>
            <a:off x="1939272" y="751273"/>
            <a:ext cx="12649166" cy="341591"/>
          </a:xfrm>
          <a:prstGeom prst="rect">
            <a:avLst/>
          </a:prstGeom>
          <a:noFill/>
          <a:ln>
            <a:noFill/>
          </a:ln>
        </p:spPr>
      </p:pic>
      <p:sp>
        <p:nvSpPr>
          <p:cNvPr id="2011" name="Google Shape;2011;p249"/>
          <p:cNvSpPr/>
          <p:nvPr/>
        </p:nvSpPr>
        <p:spPr>
          <a:xfrm>
            <a:off x="4476801" y="4042438"/>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Checks how well the explanation approximates the prediction</a:t>
            </a:r>
            <a:endParaRPr sz="1400" b="0" i="0" u="none" strike="noStrike" cap="none">
              <a:solidFill>
                <a:srgbClr val="000000"/>
              </a:solidFill>
              <a:latin typeface="Arial"/>
              <a:ea typeface="Arial"/>
              <a:cs typeface="Arial"/>
              <a:sym typeface="Arial"/>
            </a:endParaRPr>
          </a:p>
        </p:txBody>
      </p:sp>
      <p:sp>
        <p:nvSpPr>
          <p:cNvPr id="2012" name="Google Shape;2012;p249"/>
          <p:cNvSpPr/>
          <p:nvPr/>
        </p:nvSpPr>
        <p:spPr>
          <a:xfrm>
            <a:off x="4468564" y="5146753"/>
            <a:ext cx="11230765" cy="902293"/>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Helps to differentiate among models trained on same data set with same procedure</a:t>
            </a:r>
            <a:endParaRPr sz="1400" b="0" i="0" u="none" strike="noStrike" cap="none">
              <a:solidFill>
                <a:srgbClr val="000000"/>
              </a:solidFill>
              <a:latin typeface="Arial"/>
              <a:ea typeface="Arial"/>
              <a:cs typeface="Arial"/>
              <a:sym typeface="Arial"/>
            </a:endParaRPr>
          </a:p>
        </p:txBody>
      </p:sp>
      <p:sp>
        <p:nvSpPr>
          <p:cNvPr id="2013" name="Google Shape;2013;p249"/>
          <p:cNvSpPr/>
          <p:nvPr/>
        </p:nvSpPr>
        <p:spPr>
          <a:xfrm>
            <a:off x="4480920" y="6271576"/>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Highlights the similar parameters in a fixed model</a:t>
            </a:r>
            <a:endParaRPr sz="1400" b="0" i="0" u="none" strike="noStrike" cap="none">
              <a:solidFill>
                <a:srgbClr val="000000"/>
              </a:solidFill>
              <a:latin typeface="Arial"/>
              <a:ea typeface="Arial"/>
              <a:cs typeface="Arial"/>
              <a:sym typeface="Arial"/>
            </a:endParaRPr>
          </a:p>
        </p:txBody>
      </p:sp>
      <p:sp>
        <p:nvSpPr>
          <p:cNvPr id="2014" name="Google Shape;2014;p249"/>
          <p:cNvSpPr/>
          <p:nvPr/>
        </p:nvSpPr>
        <p:spPr>
          <a:xfrm>
            <a:off x="4480920" y="7388249"/>
            <a:ext cx="1123076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Helps in making the explanation understandable</a:t>
            </a:r>
            <a:endParaRPr sz="1400" b="0" i="0" u="none" strike="noStrike" cap="none">
              <a:solidFill>
                <a:srgbClr val="000000"/>
              </a:solidFill>
              <a:latin typeface="Arial"/>
              <a:ea typeface="Arial"/>
              <a:cs typeface="Arial"/>
              <a:sym typeface="Arial"/>
            </a:endParaRPr>
          </a:p>
        </p:txBody>
      </p:sp>
      <p:sp>
        <p:nvSpPr>
          <p:cNvPr id="2015" name="Google Shape;2015;p249"/>
          <p:cNvSpPr/>
          <p:nvPr/>
        </p:nvSpPr>
        <p:spPr>
          <a:xfrm>
            <a:off x="4464443" y="2925766"/>
            <a:ext cx="11234886" cy="906499"/>
          </a:xfrm>
          <a:prstGeom prst="roundRect">
            <a:avLst>
              <a:gd name="adj" fmla="val 0"/>
            </a:avLst>
          </a:prstGeom>
          <a:solidFill>
            <a:srgbClr val="C7D3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Assesses the accuracy of prediction of the unseen data</a:t>
            </a:r>
            <a:endParaRPr sz="1400" b="0" i="0" u="none" strike="noStrike" cap="none">
              <a:solidFill>
                <a:srgbClr val="000000"/>
              </a:solidFill>
              <a:latin typeface="Arial"/>
              <a:ea typeface="Arial"/>
              <a:cs typeface="Arial"/>
              <a:sym typeface="Arial"/>
            </a:endParaRPr>
          </a:p>
        </p:txBody>
      </p:sp>
      <p:sp>
        <p:nvSpPr>
          <p:cNvPr id="2016" name="Google Shape;2016;p249"/>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Fidelity</a:t>
            </a:r>
            <a:endParaRPr sz="2200" b="0" i="0" u="none" strike="noStrike" cap="none">
              <a:solidFill>
                <a:schemeClr val="lt1"/>
              </a:solidFill>
              <a:latin typeface="Open Sans"/>
              <a:ea typeface="Open Sans"/>
              <a:cs typeface="Open Sans"/>
              <a:sym typeface="Open Sans"/>
            </a:endParaRPr>
          </a:p>
        </p:txBody>
      </p:sp>
      <p:sp>
        <p:nvSpPr>
          <p:cNvPr id="2017" name="Google Shape;2017;p249"/>
          <p:cNvSpPr/>
          <p:nvPr/>
        </p:nvSpPr>
        <p:spPr>
          <a:xfrm>
            <a:off x="1704103" y="5149876"/>
            <a:ext cx="2768832" cy="906499"/>
          </a:xfrm>
          <a:prstGeom prst="roundRect">
            <a:avLst>
              <a:gd name="adj" fmla="val 0"/>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Consistency</a:t>
            </a:r>
            <a:endParaRPr sz="1400" b="0" i="0" u="none" strike="noStrike" cap="none">
              <a:solidFill>
                <a:srgbClr val="000000"/>
              </a:solidFill>
              <a:latin typeface="Arial"/>
              <a:ea typeface="Arial"/>
              <a:cs typeface="Arial"/>
              <a:sym typeface="Arial"/>
            </a:endParaRPr>
          </a:p>
        </p:txBody>
      </p:sp>
      <p:sp>
        <p:nvSpPr>
          <p:cNvPr id="2018" name="Google Shape;2018;p249"/>
          <p:cNvSpPr/>
          <p:nvPr/>
        </p:nvSpPr>
        <p:spPr>
          <a:xfrm>
            <a:off x="1704102" y="6277455"/>
            <a:ext cx="2776819" cy="906499"/>
          </a:xfrm>
          <a:prstGeom prst="roundRect">
            <a:avLst>
              <a:gd name="adj" fmla="val 0"/>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Stability</a:t>
            </a:r>
            <a:endParaRPr sz="22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019" name="Google Shape;2019;p249"/>
          <p:cNvSpPr/>
          <p:nvPr/>
        </p:nvSpPr>
        <p:spPr>
          <a:xfrm>
            <a:off x="1704102" y="7388250"/>
            <a:ext cx="2776815" cy="906499"/>
          </a:xfrm>
          <a:prstGeom prst="roundRect">
            <a:avLst>
              <a:gd name="adj" fmla="val 0"/>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Comprehensibility</a:t>
            </a:r>
            <a:endParaRPr sz="2200" b="0"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2020" name="Google Shape;2020;p249"/>
          <p:cNvSpPr/>
          <p:nvPr/>
        </p:nvSpPr>
        <p:spPr>
          <a:xfrm>
            <a:off x="1704103" y="2925766"/>
            <a:ext cx="2768832" cy="906499"/>
          </a:xfrm>
          <a:prstGeom prst="roundRect">
            <a:avLst>
              <a:gd name="adj" fmla="val 0"/>
            </a:avLst>
          </a:prstGeom>
          <a:solidFill>
            <a:srgbClr val="0284EF"/>
          </a:solidFill>
          <a:ln>
            <a:noFill/>
          </a:ln>
        </p:spPr>
        <p:txBody>
          <a:bodyPr spcFirstLastPara="1" wrap="square" lIns="91425" tIns="45700" rIns="91425" bIns="45700" anchor="ctr" anchorCtr="0">
            <a:noAutofit/>
          </a:bodyPr>
          <a:lstStyle/>
          <a:p>
            <a:pPr marL="114309"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Accuracy</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250"/>
          <p:cNvSpPr txBox="1"/>
          <p:nvPr/>
        </p:nvSpPr>
        <p:spPr>
          <a:xfrm>
            <a:off x="1466833" y="1543599"/>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Now, you are able to:</a:t>
            </a:r>
            <a:endParaRPr sz="2200" b="0" i="0" u="none" strike="noStrike" cap="none">
              <a:solidFill>
                <a:srgbClr val="434343"/>
              </a:solidFill>
              <a:latin typeface="Open Sans"/>
              <a:ea typeface="Open Sans"/>
              <a:cs typeface="Open Sans"/>
              <a:sym typeface="Open Sans"/>
            </a:endParaRPr>
          </a:p>
        </p:txBody>
      </p:sp>
      <p:pic>
        <p:nvPicPr>
          <p:cNvPr id="2026" name="Google Shape;2026;p250"/>
          <p:cNvPicPr preferRelativeResize="0"/>
          <p:nvPr/>
        </p:nvPicPr>
        <p:blipFill rotWithShape="1">
          <a:blip r:embed="rId3">
            <a:alphaModFix/>
          </a:blip>
          <a:srcRect/>
          <a:stretch/>
        </p:blipFill>
        <p:spPr>
          <a:xfrm>
            <a:off x="913063" y="2493633"/>
            <a:ext cx="489335" cy="489335"/>
          </a:xfrm>
          <a:prstGeom prst="rect">
            <a:avLst/>
          </a:prstGeom>
          <a:noFill/>
          <a:ln>
            <a:noFill/>
          </a:ln>
        </p:spPr>
      </p:pic>
      <p:pic>
        <p:nvPicPr>
          <p:cNvPr id="2027" name="Google Shape;2027;p250"/>
          <p:cNvPicPr preferRelativeResize="0"/>
          <p:nvPr/>
        </p:nvPicPr>
        <p:blipFill rotWithShape="1">
          <a:blip r:embed="rId3">
            <a:alphaModFix/>
          </a:blip>
          <a:srcRect/>
          <a:stretch/>
        </p:blipFill>
        <p:spPr>
          <a:xfrm>
            <a:off x="913063" y="3434144"/>
            <a:ext cx="489335" cy="489335"/>
          </a:xfrm>
          <a:prstGeom prst="rect">
            <a:avLst/>
          </a:prstGeom>
          <a:noFill/>
          <a:ln>
            <a:noFill/>
          </a:ln>
        </p:spPr>
      </p:pic>
      <p:pic>
        <p:nvPicPr>
          <p:cNvPr id="2028" name="Google Shape;2028;p250"/>
          <p:cNvPicPr preferRelativeResize="0"/>
          <p:nvPr/>
        </p:nvPicPr>
        <p:blipFill rotWithShape="1">
          <a:blip r:embed="rId3">
            <a:alphaModFix/>
          </a:blip>
          <a:srcRect/>
          <a:stretch/>
        </p:blipFill>
        <p:spPr>
          <a:xfrm>
            <a:off x="913062" y="4279206"/>
            <a:ext cx="489335" cy="489335"/>
          </a:xfrm>
          <a:prstGeom prst="rect">
            <a:avLst/>
          </a:prstGeom>
          <a:noFill/>
          <a:ln>
            <a:noFill/>
          </a:ln>
        </p:spPr>
      </p:pic>
      <p:sp>
        <p:nvSpPr>
          <p:cNvPr id="2029" name="Google Shape;2029;p250"/>
          <p:cNvSpPr/>
          <p:nvPr/>
        </p:nvSpPr>
        <p:spPr>
          <a:xfrm>
            <a:off x="1466833" y="3380551"/>
            <a:ext cx="7495263" cy="59652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Perform batch normalization </a:t>
            </a:r>
            <a:endParaRPr sz="2200" b="0" i="0" u="none" strike="noStrike" cap="none">
              <a:solidFill>
                <a:srgbClr val="3F3F3F"/>
              </a:solidFill>
              <a:latin typeface="Open Sans"/>
              <a:ea typeface="Open Sans"/>
              <a:cs typeface="Open Sans"/>
              <a:sym typeface="Open Sans"/>
            </a:endParaRPr>
          </a:p>
        </p:txBody>
      </p:sp>
      <p:sp>
        <p:nvSpPr>
          <p:cNvPr id="2030" name="Google Shape;2030;p250"/>
          <p:cNvSpPr/>
          <p:nvPr/>
        </p:nvSpPr>
        <p:spPr>
          <a:xfrm>
            <a:off x="1466833" y="4241899"/>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 hyperparameter tuning and its significance</a:t>
            </a:r>
            <a:endParaRPr sz="1400" b="0" i="0" u="none" strike="noStrike" cap="none">
              <a:solidFill>
                <a:srgbClr val="000000"/>
              </a:solidFill>
              <a:latin typeface="Arial"/>
              <a:ea typeface="Arial"/>
              <a:cs typeface="Arial"/>
              <a:sym typeface="Arial"/>
            </a:endParaRPr>
          </a:p>
          <a:p>
            <a:pPr marL="50800" marR="0" lvl="0" indent="0" algn="l" rtl="0">
              <a:lnSpc>
                <a:spcPct val="9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
        <p:nvSpPr>
          <p:cNvPr id="2031" name="Google Shape;2031;p250"/>
          <p:cNvSpPr/>
          <p:nvPr/>
        </p:nvSpPr>
        <p:spPr>
          <a:xfrm>
            <a:off x="1447783" y="2434294"/>
            <a:ext cx="7099841"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algorithms of optimization</a:t>
            </a:r>
            <a:endParaRPr sz="2200" b="0" i="0" u="none" strike="noStrike" cap="none">
              <a:solidFill>
                <a:srgbClr val="3F3F3F"/>
              </a:solidFill>
              <a:latin typeface="Open Sans"/>
              <a:ea typeface="Open Sans"/>
              <a:cs typeface="Open Sans"/>
              <a:sym typeface="Open Sans"/>
            </a:endParaRPr>
          </a:p>
        </p:txBody>
      </p:sp>
      <p:pic>
        <p:nvPicPr>
          <p:cNvPr id="2032" name="Google Shape;2032;p250"/>
          <p:cNvPicPr preferRelativeResize="0"/>
          <p:nvPr/>
        </p:nvPicPr>
        <p:blipFill rotWithShape="1">
          <a:blip r:embed="rId3">
            <a:alphaModFix/>
          </a:blip>
          <a:srcRect/>
          <a:stretch/>
        </p:blipFill>
        <p:spPr>
          <a:xfrm>
            <a:off x="913061" y="5084713"/>
            <a:ext cx="489335" cy="489335"/>
          </a:xfrm>
          <a:prstGeom prst="rect">
            <a:avLst/>
          </a:prstGeom>
          <a:noFill/>
          <a:ln>
            <a:noFill/>
          </a:ln>
        </p:spPr>
      </p:pic>
      <p:sp>
        <p:nvSpPr>
          <p:cNvPr id="2033" name="Google Shape;2033;p250"/>
          <p:cNvSpPr/>
          <p:nvPr/>
        </p:nvSpPr>
        <p:spPr>
          <a:xfrm>
            <a:off x="1466833" y="5020545"/>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interpretability in deep learning</a:t>
            </a:r>
            <a:endParaRPr sz="1400" b="0" i="0" u="none" strike="noStrike" cap="none">
              <a:solidFill>
                <a:srgbClr val="000000"/>
              </a:solidFill>
              <a:latin typeface="Arial"/>
              <a:ea typeface="Arial"/>
              <a:cs typeface="Arial"/>
              <a:sym typeface="Arial"/>
            </a:endParaRPr>
          </a:p>
          <a:p>
            <a:pPr marL="50800" marR="0" lvl="0" indent="0" algn="l" rtl="0">
              <a:lnSpc>
                <a:spcPct val="9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5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043" name="Google Shape;2043;p25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optimization algorithms use moving average?</a:t>
            </a:r>
            <a:endParaRPr/>
          </a:p>
        </p:txBody>
      </p:sp>
      <p:sp>
        <p:nvSpPr>
          <p:cNvPr id="2044" name="Google Shape;2044;p25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Descent</a:t>
            </a:r>
            <a:endParaRPr/>
          </a:p>
        </p:txBody>
      </p:sp>
      <p:sp>
        <p:nvSpPr>
          <p:cNvPr id="2045" name="Google Shape;2045;p25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a:t>
            </a:r>
            <a:endParaRPr/>
          </a:p>
        </p:txBody>
      </p:sp>
      <p:sp>
        <p:nvSpPr>
          <p:cNvPr id="2046" name="Google Shape;2046;p25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Mini Batch</a:t>
            </a:r>
            <a:endParaRPr/>
          </a:p>
          <a:p>
            <a:pPr marL="0" lvl="0" indent="0" algn="l" rtl="0">
              <a:lnSpc>
                <a:spcPct val="90000"/>
              </a:lnSpc>
              <a:spcBef>
                <a:spcPts val="1333"/>
              </a:spcBef>
              <a:spcAft>
                <a:spcPts val="0"/>
              </a:spcAft>
              <a:buClr>
                <a:srgbClr val="3F3F3F"/>
              </a:buClr>
              <a:buSzPts val="2000"/>
              <a:buNone/>
            </a:pPr>
            <a:endParaRPr/>
          </a:p>
        </p:txBody>
      </p:sp>
      <p:sp>
        <p:nvSpPr>
          <p:cNvPr id="2047" name="Google Shape;2047;p25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Momentum</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5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optimization algorithms use moving average?</a:t>
            </a:r>
            <a:endParaRPr/>
          </a:p>
        </p:txBody>
      </p:sp>
      <p:sp>
        <p:nvSpPr>
          <p:cNvPr id="2054" name="Google Shape;2054;p25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055" name="Google Shape;2055;p252"/>
          <p:cNvSpPr txBox="1">
            <a:spLocks noGrp="1"/>
          </p:cNvSpPr>
          <p:nvPr>
            <p:ph type="body" idx="4"/>
          </p:nvPr>
        </p:nvSpPr>
        <p:spPr>
          <a:xfrm>
            <a:off x="3346904" y="735214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b</a:t>
            </a:r>
            <a:endParaRPr/>
          </a:p>
        </p:txBody>
      </p:sp>
      <p:sp>
        <p:nvSpPr>
          <p:cNvPr id="2056" name="Google Shape;2056;p25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Descent</a:t>
            </a:r>
            <a:endParaRPr/>
          </a:p>
          <a:p>
            <a:pPr marL="0" lvl="0" indent="0" algn="l" rtl="0">
              <a:lnSpc>
                <a:spcPct val="90000"/>
              </a:lnSpc>
              <a:spcBef>
                <a:spcPts val="1333"/>
              </a:spcBef>
              <a:spcAft>
                <a:spcPts val="0"/>
              </a:spcAft>
              <a:buClr>
                <a:srgbClr val="3F3F3F"/>
              </a:buClr>
              <a:buSzPts val="2000"/>
              <a:buNone/>
            </a:pPr>
            <a:endParaRPr/>
          </a:p>
        </p:txBody>
      </p:sp>
      <p:sp>
        <p:nvSpPr>
          <p:cNvPr id="2057" name="Google Shape;2057;p252"/>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a:t>
            </a:r>
            <a:endParaRPr/>
          </a:p>
          <a:p>
            <a:pPr marL="0" lvl="0" indent="0" algn="l" rtl="0">
              <a:lnSpc>
                <a:spcPct val="90000"/>
              </a:lnSpc>
              <a:spcBef>
                <a:spcPts val="1333"/>
              </a:spcBef>
              <a:spcAft>
                <a:spcPts val="0"/>
              </a:spcAft>
              <a:buClr>
                <a:srgbClr val="3F3F3F"/>
              </a:buClr>
              <a:buSzPts val="2000"/>
              <a:buNone/>
            </a:pPr>
            <a:endParaRPr/>
          </a:p>
        </p:txBody>
      </p:sp>
      <p:sp>
        <p:nvSpPr>
          <p:cNvPr id="2058" name="Google Shape;2058;p25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Mini Batch</a:t>
            </a:r>
            <a:endParaRPr/>
          </a:p>
          <a:p>
            <a:pPr marL="0" lvl="0" indent="0" algn="l" rtl="0">
              <a:lnSpc>
                <a:spcPct val="90000"/>
              </a:lnSpc>
              <a:spcBef>
                <a:spcPts val="1333"/>
              </a:spcBef>
              <a:spcAft>
                <a:spcPts val="0"/>
              </a:spcAft>
              <a:buClr>
                <a:srgbClr val="3F3F3F"/>
              </a:buClr>
              <a:buSzPts val="2000"/>
              <a:buNone/>
            </a:pPr>
            <a:endParaRPr/>
          </a:p>
        </p:txBody>
      </p:sp>
      <p:sp>
        <p:nvSpPr>
          <p:cNvPr id="2059" name="Google Shape;2059;p252"/>
          <p:cNvSpPr txBox="1">
            <a:spLocks noGrp="1"/>
          </p:cNvSpPr>
          <p:nvPr>
            <p:ph type="body" idx="8"/>
          </p:nvPr>
        </p:nvSpPr>
        <p:spPr>
          <a:xfrm>
            <a:off x="2329744" y="51837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Momentum</a:t>
            </a:r>
            <a:endParaRPr/>
          </a:p>
          <a:p>
            <a:pPr marL="0" lvl="0" indent="0" algn="l" rtl="0">
              <a:lnSpc>
                <a:spcPct val="90000"/>
              </a:lnSpc>
              <a:spcBef>
                <a:spcPts val="1333"/>
              </a:spcBef>
              <a:spcAft>
                <a:spcPts val="0"/>
              </a:spcAft>
              <a:buClr>
                <a:srgbClr val="3F3F3F"/>
              </a:buClr>
              <a:buSzPts val="2000"/>
              <a:buNone/>
            </a:pPr>
            <a:endParaRPr/>
          </a:p>
        </p:txBody>
      </p:sp>
      <p:sp>
        <p:nvSpPr>
          <p:cNvPr id="2060" name="Google Shape;2060;p25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momentum optimization algorithm uses moving average.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2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066" name="Google Shape;2066;p2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optimization functions update learning rate along with the weights?</a:t>
            </a:r>
            <a:endParaRPr b="0"/>
          </a:p>
        </p:txBody>
      </p:sp>
      <p:sp>
        <p:nvSpPr>
          <p:cNvPr id="2067" name="Google Shape;2067;p2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Descent</a:t>
            </a:r>
            <a:endParaRPr/>
          </a:p>
        </p:txBody>
      </p:sp>
      <p:sp>
        <p:nvSpPr>
          <p:cNvPr id="2068" name="Google Shape;2068;p2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a:t>
            </a:r>
            <a:endParaRPr/>
          </a:p>
        </p:txBody>
      </p:sp>
      <p:sp>
        <p:nvSpPr>
          <p:cNvPr id="2069" name="Google Shape;2069;p2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Mini Batch</a:t>
            </a:r>
            <a:endParaRPr/>
          </a:p>
        </p:txBody>
      </p:sp>
      <p:sp>
        <p:nvSpPr>
          <p:cNvPr id="2070" name="Google Shape;2070;p253"/>
          <p:cNvSpPr txBox="1">
            <a:spLocks noGrp="1"/>
          </p:cNvSpPr>
          <p:nvPr>
            <p:ph type="body" idx="6"/>
          </p:nvPr>
        </p:nvSpPr>
        <p:spPr>
          <a:xfrm>
            <a:off x="2329744" y="51837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AdaGrad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optimization functions update learning rate along with the weights?</a:t>
            </a:r>
            <a:endParaRPr b="0"/>
          </a:p>
        </p:txBody>
      </p:sp>
      <p:sp>
        <p:nvSpPr>
          <p:cNvPr id="2077" name="Google Shape;2077;p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078" name="Google Shape;2078;p10"/>
          <p:cNvSpPr txBox="1">
            <a:spLocks noGrp="1"/>
          </p:cNvSpPr>
          <p:nvPr>
            <p:ph type="body" idx="4"/>
          </p:nvPr>
        </p:nvSpPr>
        <p:spPr>
          <a:xfrm>
            <a:off x="3346904" y="7352140"/>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d</a:t>
            </a:r>
            <a:endParaRPr/>
          </a:p>
        </p:txBody>
      </p:sp>
      <p:sp>
        <p:nvSpPr>
          <p:cNvPr id="2079" name="Google Shape;2079;p1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Gradient Descent</a:t>
            </a:r>
            <a:endParaRPr/>
          </a:p>
          <a:p>
            <a:pPr marL="0" lvl="0" indent="0" algn="l" rtl="0">
              <a:lnSpc>
                <a:spcPct val="90000"/>
              </a:lnSpc>
              <a:spcBef>
                <a:spcPts val="1333"/>
              </a:spcBef>
              <a:spcAft>
                <a:spcPts val="0"/>
              </a:spcAft>
              <a:buClr>
                <a:srgbClr val="3F3F3F"/>
              </a:buClr>
              <a:buSzPts val="2000"/>
              <a:buNone/>
            </a:pPr>
            <a:endParaRPr/>
          </a:p>
        </p:txBody>
      </p:sp>
      <p:sp>
        <p:nvSpPr>
          <p:cNvPr id="2080" name="Google Shape;2080;p10"/>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a:t>
            </a:r>
            <a:endParaRPr/>
          </a:p>
          <a:p>
            <a:pPr marL="0" lvl="0" indent="0" algn="l" rtl="0">
              <a:lnSpc>
                <a:spcPct val="90000"/>
              </a:lnSpc>
              <a:spcBef>
                <a:spcPts val="1333"/>
              </a:spcBef>
              <a:spcAft>
                <a:spcPts val="0"/>
              </a:spcAft>
              <a:buClr>
                <a:srgbClr val="3F3F3F"/>
              </a:buClr>
              <a:buSzPts val="2000"/>
              <a:buNone/>
            </a:pPr>
            <a:endParaRPr/>
          </a:p>
        </p:txBody>
      </p:sp>
      <p:sp>
        <p:nvSpPr>
          <p:cNvPr id="2081" name="Google Shape;2081;p1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Stochastic Gradient Descent with Mini Batch</a:t>
            </a:r>
            <a:endParaRPr/>
          </a:p>
          <a:p>
            <a:pPr marL="0" lvl="0" indent="0" algn="l" rtl="0">
              <a:lnSpc>
                <a:spcPct val="90000"/>
              </a:lnSpc>
              <a:spcBef>
                <a:spcPts val="1333"/>
              </a:spcBef>
              <a:spcAft>
                <a:spcPts val="0"/>
              </a:spcAft>
              <a:buClr>
                <a:srgbClr val="3F3F3F"/>
              </a:buClr>
              <a:buSzPts val="2000"/>
              <a:buNone/>
            </a:pPr>
            <a:endParaRPr/>
          </a:p>
        </p:txBody>
      </p:sp>
      <p:sp>
        <p:nvSpPr>
          <p:cNvPr id="2082" name="Google Shape;2082;p10"/>
          <p:cNvSpPr txBox="1">
            <a:spLocks noGrp="1"/>
          </p:cNvSpPr>
          <p:nvPr>
            <p:ph type="body" idx="8"/>
          </p:nvPr>
        </p:nvSpPr>
        <p:spPr>
          <a:xfrm>
            <a:off x="2329744" y="520035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AdaGrad</a:t>
            </a:r>
            <a:endParaRPr/>
          </a:p>
        </p:txBody>
      </p:sp>
      <p:sp>
        <p:nvSpPr>
          <p:cNvPr id="2083" name="Google Shape;2083;p1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IN"/>
              <a:t>AdaGrad optimization algorithm updates learning rate along with optimization.</a:t>
            </a:r>
            <a:endParaRPr/>
          </a:p>
        </p:txBody>
      </p:sp>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3909</Words>
  <Application>Microsoft Office PowerPoint</Application>
  <PresentationFormat>Custom</PresentationFormat>
  <Paragraphs>890</Paragraphs>
  <Slides>105</Slides>
  <Notes>104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105</vt:i4>
      </vt:variant>
    </vt:vector>
  </HeadingPairs>
  <TitlesOfParts>
    <vt:vector size="114" baseType="lpstr">
      <vt:lpstr>Cambria Math</vt:lpstr>
      <vt:lpstr>Times New Roman</vt:lpstr>
      <vt:lpstr>Arial</vt:lpstr>
      <vt:lpstr>Noto Sans Symbols</vt:lpstr>
      <vt:lpstr>Calibri</vt:lpstr>
      <vt:lpstr>Open Sans</vt:lpstr>
      <vt:lpstr>Open Sans ExtraBold</vt:lpstr>
      <vt:lpstr>Digital Marketing</vt:lpstr>
      <vt:lpstr>1_Office Theme</vt:lpstr>
      <vt:lpstr>Deep Learning with Keras with TensorFlow</vt:lpstr>
      <vt:lpstr>PowerPoint Presentation</vt:lpstr>
      <vt:lpstr>PowerPoint Presentation</vt:lpstr>
      <vt:lpstr>PowerPoint Presentation</vt:lpstr>
      <vt:lpstr>What Is Optimization?</vt:lpstr>
      <vt:lpstr>PowerPoint Presentation</vt:lpstr>
      <vt:lpstr>Optimization Algorithms</vt:lpstr>
      <vt:lpstr>Optimization Algorithms</vt:lpstr>
      <vt:lpstr>Types of Optimizers</vt:lpstr>
      <vt:lpstr>Gradient Descent (GD)</vt:lpstr>
      <vt:lpstr>Gradient Descent </vt:lpstr>
      <vt:lpstr>Gradient Descent </vt:lpstr>
      <vt:lpstr>Stochastic Gradient Descent (SGD)</vt:lpstr>
      <vt:lpstr>Stochastic Gradient Descent-Mini Batch (SGD-Mini Batch)</vt:lpstr>
      <vt:lpstr>GD vs. SGD-Mini Batch </vt:lpstr>
      <vt:lpstr>SGD with Momentum</vt:lpstr>
      <vt:lpstr>SGD with Momentum</vt:lpstr>
      <vt:lpstr>SGD with Momentum</vt:lpstr>
      <vt:lpstr>SGD with and without Momentum </vt:lpstr>
      <vt:lpstr>Nesterov Accelerated Gradient (NAG)</vt:lpstr>
      <vt:lpstr>NAG vs. SGD with Momentum</vt:lpstr>
      <vt:lpstr>Learning Rate of GD, SGD, and SGD-Mini Batch </vt:lpstr>
      <vt:lpstr>Adaptive Gradient (AdaGrad)</vt:lpstr>
      <vt:lpstr>AdaGrad</vt:lpstr>
      <vt:lpstr>Root Mean Square Propagation (RMSprop)</vt:lpstr>
      <vt:lpstr>Adaptive Momentum Estimation (Adam)</vt:lpstr>
      <vt:lpstr>Adam</vt:lpstr>
      <vt:lpstr>PowerPoint Presentation</vt:lpstr>
      <vt:lpstr>Data Preprocessing</vt:lpstr>
      <vt:lpstr>Why Data Preprocessing?</vt:lpstr>
      <vt:lpstr>Why Data Preprocessing?</vt:lpstr>
      <vt:lpstr>Batch Normalization</vt:lpstr>
      <vt:lpstr>Batch Normalization</vt:lpstr>
      <vt:lpstr>Batch Normalization</vt:lpstr>
      <vt:lpstr>Batch Normalization</vt:lpstr>
      <vt:lpstr>Implementing Batch Normalization Using Keras</vt:lpstr>
      <vt:lpstr>Batch Normalization with Keras</vt:lpstr>
      <vt:lpstr>PowerPoint Presentation</vt:lpstr>
      <vt:lpstr>What Is Gradient?</vt:lpstr>
      <vt:lpstr>What Is Vanishing Gradient?</vt:lpstr>
      <vt:lpstr>Why Does Vanishing Gradient Occur?</vt:lpstr>
      <vt:lpstr>How to Prevent Vanishing Gradient?</vt:lpstr>
      <vt:lpstr>PowerPoint Presentation</vt:lpstr>
      <vt:lpstr>What Is Exploding Gradient?</vt:lpstr>
      <vt:lpstr>How to Fix Exploding Gradients?</vt:lpstr>
      <vt:lpstr>PowerPoint Presentation</vt:lpstr>
      <vt:lpstr>What Is Parameter?</vt:lpstr>
      <vt:lpstr>What Is Hyperparameter?</vt:lpstr>
      <vt:lpstr>Hyperparameters of Deep Learning Model</vt:lpstr>
      <vt:lpstr>How to Tune the Hyperparameters?</vt:lpstr>
      <vt:lpstr>How to Tune the Hyperparameters?</vt:lpstr>
      <vt:lpstr>Selection of Hyperparameters</vt:lpstr>
      <vt:lpstr>Selection of Hyperparameters</vt:lpstr>
      <vt:lpstr>Manual Tuning</vt:lpstr>
      <vt:lpstr>Manual Tuning Approach</vt:lpstr>
      <vt:lpstr>Automatic Hyperparameter Tuning</vt:lpstr>
      <vt:lpstr>Grid Search</vt:lpstr>
      <vt:lpstr>Grid Search</vt:lpstr>
      <vt:lpstr>Types of Optimizers</vt:lpstr>
      <vt:lpstr>Grid Search</vt:lpstr>
      <vt:lpstr>Grid Search</vt:lpstr>
      <vt:lpstr>Grid Search</vt:lpstr>
      <vt:lpstr>Grid Search</vt:lpstr>
      <vt:lpstr>Grid Search</vt:lpstr>
      <vt:lpstr>Grid Search</vt:lpstr>
      <vt:lpstr>Grid Search</vt:lpstr>
      <vt:lpstr>Random Search</vt:lpstr>
      <vt:lpstr>Random Search</vt:lpstr>
      <vt:lpstr>Random Search</vt:lpstr>
      <vt:lpstr>Gradient-Based Tuning</vt:lpstr>
      <vt:lpstr>Evolutionary Optimization</vt:lpstr>
      <vt:lpstr>Evolutionary Optimization</vt:lpstr>
      <vt:lpstr>PowerPoint Presentation</vt:lpstr>
      <vt:lpstr>PowerPoint Presentation</vt:lpstr>
      <vt:lpstr>What Is Interpretability?</vt:lpstr>
      <vt:lpstr>Importance of Interpretability</vt:lpstr>
      <vt:lpstr>When Is Interpretability Not Needed?</vt:lpstr>
      <vt:lpstr>Classification of Interpretability Methods</vt:lpstr>
      <vt:lpstr>Intrinsic or Post Hoc </vt:lpstr>
      <vt:lpstr>Model-Specific or Model-Agnostic</vt:lpstr>
      <vt:lpstr>Scope of Interpretability</vt:lpstr>
      <vt:lpstr>Algorithm Transparency</vt:lpstr>
      <vt:lpstr>Global, Holistic Model Interpretability</vt:lpstr>
      <vt:lpstr>Global Model Interpretability on a Modular Level</vt:lpstr>
      <vt:lpstr>Local Interpretability for a Single Prediction</vt:lpstr>
      <vt:lpstr>Local Interpretability</vt:lpstr>
      <vt:lpstr>Evaluation of Interpretability</vt:lpstr>
      <vt:lpstr>Application-Level Evaluation (Real Task)</vt:lpstr>
      <vt:lpstr>Human-Level Evaluation (Simple Task)</vt:lpstr>
      <vt:lpstr>Function-Level Evaluation (Proxy Task)</vt:lpstr>
      <vt:lpstr>Explanation in Interpretability</vt:lpstr>
      <vt:lpstr>Properties of Explanation Methods</vt:lpstr>
      <vt:lpstr>Properties of Individual Explanations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Hyperparameter Tuning with MNIST Data Set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Taye</dc:creator>
  <cp:lastModifiedBy>Anitha Nagarapu</cp:lastModifiedBy>
  <cp:revision>4</cp:revision>
  <dcterms:modified xsi:type="dcterms:W3CDTF">2020-05-14T04:59:34Z</dcterms:modified>
</cp:coreProperties>
</file>